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60" r:id="rId5"/>
    <p:sldId id="261" r:id="rId6"/>
    <p:sldId id="262" r:id="rId7"/>
    <p:sldId id="258" r:id="rId8"/>
    <p:sldId id="268" r:id="rId9"/>
    <p:sldId id="256" r:id="rId10"/>
    <p:sldId id="266" r:id="rId11"/>
    <p:sldId id="269" r:id="rId12"/>
    <p:sldId id="288" r:id="rId13"/>
    <p:sldId id="286" r:id="rId14"/>
    <p:sldId id="289" r:id="rId15"/>
    <p:sldId id="272" r:id="rId16"/>
    <p:sldId id="273" r:id="rId17"/>
    <p:sldId id="281" r:id="rId18"/>
    <p:sldId id="263" r:id="rId19"/>
    <p:sldId id="283" r:id="rId20"/>
    <p:sldId id="275" r:id="rId21"/>
    <p:sldId id="285" r:id="rId22"/>
    <p:sldId id="280"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WHO WE ARE" id="{3C1A57C9-0959-854B-BE39-3654341CD5ED}">
          <p14:sldIdLst>
            <p14:sldId id="260"/>
            <p14:sldId id="261"/>
            <p14:sldId id="262"/>
            <p14:sldId id="258"/>
          </p14:sldIdLst>
        </p14:section>
        <p14:section name="WHAT WE DO" id="{82210A1B-08FE-184F-89D6-2F6CAA29C96E}">
          <p14:sldIdLst>
            <p14:sldId id="268"/>
            <p14:sldId id="256"/>
            <p14:sldId id="266"/>
          </p14:sldIdLst>
        </p14:section>
        <p14:section name="CURRENT SAUSAGE TRENDS" id="{2DF3947E-445E-914F-A503-E88486B4128B}">
          <p14:sldIdLst>
            <p14:sldId id="269"/>
            <p14:sldId id="288"/>
            <p14:sldId id="286"/>
            <p14:sldId id="289"/>
          </p14:sldIdLst>
        </p14:section>
        <p14:section name="PRODUCT LINEUP" id="{C177F651-B61A-5E4A-B73B-23B762809BDC}">
          <p14:sldIdLst>
            <p14:sldId id="272"/>
            <p14:sldId id="273"/>
            <p14:sldId id="281"/>
            <p14:sldId id="263"/>
            <p14:sldId id="283"/>
            <p14:sldId id="275"/>
            <p14:sldId id="285"/>
          </p14:sldIdLst>
        </p14:section>
        <p14:section name="CALL TO ACTION" id="{5C84DE89-7867-F941-B9A1-AD3178DB89B5}">
          <p14:sldIdLst>
            <p14:sldId id="2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4D1D25-19F0-9B6A-6B73-D58B1F990398}" name="Jill DeLucero" initials="JD" userId="S::jdelucero@co-nxt.com::67fb12fb-f443-43ed-8a2f-a36379891b0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41780-36AD-43C6-808E-1D26F1038522}" v="15" dt="2024-06-25T21:46:59.821"/>
    <p1510:client id="{37D3756F-C266-4B7E-ABB8-D8319158D885}" v="185" dt="2024-06-25T21:40:29.662"/>
    <p1510:client id="{3EF77EC9-E1CF-4AFC-A237-62F3F2830F42}" v="77" dt="2024-06-25T21:47:41.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ey Kirwan" userId="S::kkirwan@co-nxt.com::b7e1e94b-efc7-452d-a529-5ba902c738ea" providerId="AD" clId="Web-{37D3756F-C266-4B7E-ABB8-D8319158D885}"/>
    <pc:docChg chg="modSld">
      <pc:chgData name="Kelsey Kirwan" userId="S::kkirwan@co-nxt.com::b7e1e94b-efc7-452d-a529-5ba902c738ea" providerId="AD" clId="Web-{37D3756F-C266-4B7E-ABB8-D8319158D885}" dt="2024-06-25T21:40:27.912" v="99" actId="20577"/>
      <pc:docMkLst>
        <pc:docMk/>
      </pc:docMkLst>
      <pc:sldChg chg="addSp modSp">
        <pc:chgData name="Kelsey Kirwan" userId="S::kkirwan@co-nxt.com::b7e1e94b-efc7-452d-a529-5ba902c738ea" providerId="AD" clId="Web-{37D3756F-C266-4B7E-ABB8-D8319158D885}" dt="2024-06-25T21:39:55.661" v="98" actId="1076"/>
        <pc:sldMkLst>
          <pc:docMk/>
          <pc:sldMk cId="0" sldId="266"/>
        </pc:sldMkLst>
        <pc:spChg chg="add mod">
          <ac:chgData name="Kelsey Kirwan" userId="S::kkirwan@co-nxt.com::b7e1e94b-efc7-452d-a529-5ba902c738ea" providerId="AD" clId="Web-{37D3756F-C266-4B7E-ABB8-D8319158D885}" dt="2024-06-25T21:39:55.661" v="98" actId="1076"/>
          <ac:spMkLst>
            <pc:docMk/>
            <pc:sldMk cId="0" sldId="266"/>
            <ac:spMk id="2" creationId="{1F13178B-F968-FC84-9651-B35950B67366}"/>
          </ac:spMkLst>
        </pc:spChg>
        <pc:spChg chg="mod">
          <ac:chgData name="Kelsey Kirwan" userId="S::kkirwan@co-nxt.com::b7e1e94b-efc7-452d-a529-5ba902c738ea" providerId="AD" clId="Web-{37D3756F-C266-4B7E-ABB8-D8319158D885}" dt="2024-06-25T21:36:32.559" v="3" actId="20577"/>
          <ac:spMkLst>
            <pc:docMk/>
            <pc:sldMk cId="0" sldId="266"/>
            <ac:spMk id="11" creationId="{42F3A97B-E7A7-BD3F-ABF4-8915611F243F}"/>
          </ac:spMkLst>
        </pc:spChg>
        <pc:spChg chg="mod">
          <ac:chgData name="Kelsey Kirwan" userId="S::kkirwan@co-nxt.com::b7e1e94b-efc7-452d-a529-5ba902c738ea" providerId="AD" clId="Web-{37D3756F-C266-4B7E-ABB8-D8319158D885}" dt="2024-06-25T21:36:38.950" v="5" actId="20577"/>
          <ac:spMkLst>
            <pc:docMk/>
            <pc:sldMk cId="0" sldId="266"/>
            <ac:spMk id="19463" creationId="{90ADB892-A7B4-9168-70EB-C2933652CCD9}"/>
          </ac:spMkLst>
        </pc:spChg>
      </pc:sldChg>
      <pc:sldChg chg="modSp">
        <pc:chgData name="Kelsey Kirwan" userId="S::kkirwan@co-nxt.com::b7e1e94b-efc7-452d-a529-5ba902c738ea" providerId="AD" clId="Web-{37D3756F-C266-4B7E-ABB8-D8319158D885}" dt="2024-06-25T21:40:27.912" v="99" actId="20577"/>
        <pc:sldMkLst>
          <pc:docMk/>
          <pc:sldMk cId="406432275" sldId="288"/>
        </pc:sldMkLst>
        <pc:spChg chg="mod">
          <ac:chgData name="Kelsey Kirwan" userId="S::kkirwan@co-nxt.com::b7e1e94b-efc7-452d-a529-5ba902c738ea" providerId="AD" clId="Web-{37D3756F-C266-4B7E-ABB8-D8319158D885}" dt="2024-06-25T21:40:27.912" v="99" actId="20577"/>
          <ac:spMkLst>
            <pc:docMk/>
            <pc:sldMk cId="406432275" sldId="288"/>
            <ac:spMk id="9" creationId="{F1D5952D-6AAD-58D5-DF64-5537835C127F}"/>
          </ac:spMkLst>
        </pc:spChg>
      </pc:sldChg>
    </pc:docChg>
  </pc:docChgLst>
  <pc:docChgLst>
    <pc:chgData name="Jill DeLucero" userId="S::jdelucero@co-nxt.com::67fb12fb-f443-43ed-8a2f-a36379891b0f" providerId="AD" clId="Web-{3EF77EC9-E1CF-4AFC-A237-62F3F2830F42}"/>
    <pc:docChg chg="modSld">
      <pc:chgData name="Jill DeLucero" userId="S::jdelucero@co-nxt.com::67fb12fb-f443-43ed-8a2f-a36379891b0f" providerId="AD" clId="Web-{3EF77EC9-E1CF-4AFC-A237-62F3F2830F42}" dt="2024-06-25T21:47:41.827" v="43" actId="20577"/>
      <pc:docMkLst>
        <pc:docMk/>
      </pc:docMkLst>
      <pc:sldChg chg="modSp">
        <pc:chgData name="Jill DeLucero" userId="S::jdelucero@co-nxt.com::67fb12fb-f443-43ed-8a2f-a36379891b0f" providerId="AD" clId="Web-{3EF77EC9-E1CF-4AFC-A237-62F3F2830F42}" dt="2024-06-25T21:45:39.840" v="39" actId="1076"/>
        <pc:sldMkLst>
          <pc:docMk/>
          <pc:sldMk cId="0" sldId="266"/>
        </pc:sldMkLst>
        <pc:spChg chg="mod">
          <ac:chgData name="Jill DeLucero" userId="S::jdelucero@co-nxt.com::67fb12fb-f443-43ed-8a2f-a36379891b0f" providerId="AD" clId="Web-{3EF77EC9-E1CF-4AFC-A237-62F3F2830F42}" dt="2024-06-25T21:45:39.840" v="39" actId="1076"/>
          <ac:spMkLst>
            <pc:docMk/>
            <pc:sldMk cId="0" sldId="266"/>
            <ac:spMk id="2" creationId="{1F13178B-F968-FC84-9651-B35950B67366}"/>
          </ac:spMkLst>
        </pc:spChg>
      </pc:sldChg>
      <pc:sldChg chg="addSp modSp">
        <pc:chgData name="Jill DeLucero" userId="S::jdelucero@co-nxt.com::67fb12fb-f443-43ed-8a2f-a36379891b0f" providerId="AD" clId="Web-{3EF77EC9-E1CF-4AFC-A237-62F3F2830F42}" dt="2024-06-25T21:44:50.746" v="31" actId="20577"/>
        <pc:sldMkLst>
          <pc:docMk/>
          <pc:sldMk cId="1329798841" sldId="286"/>
        </pc:sldMkLst>
        <pc:spChg chg="add mod">
          <ac:chgData name="Jill DeLucero" userId="S::jdelucero@co-nxt.com::67fb12fb-f443-43ed-8a2f-a36379891b0f" providerId="AD" clId="Web-{3EF77EC9-E1CF-4AFC-A237-62F3F2830F42}" dt="2024-06-25T21:44:50.746" v="31" actId="20577"/>
          <ac:spMkLst>
            <pc:docMk/>
            <pc:sldMk cId="1329798841" sldId="286"/>
            <ac:spMk id="6" creationId="{13D9C2F3-546E-4D73-38DE-9A7E9A24035A}"/>
          </ac:spMkLst>
        </pc:spChg>
      </pc:sldChg>
      <pc:sldChg chg="addSp modSp">
        <pc:chgData name="Jill DeLucero" userId="S::jdelucero@co-nxt.com::67fb12fb-f443-43ed-8a2f-a36379891b0f" providerId="AD" clId="Web-{3EF77EC9-E1CF-4AFC-A237-62F3F2830F42}" dt="2024-06-25T21:45:14.949" v="35" actId="20577"/>
        <pc:sldMkLst>
          <pc:docMk/>
          <pc:sldMk cId="406432275" sldId="288"/>
        </pc:sldMkLst>
        <pc:spChg chg="add mod">
          <ac:chgData name="Jill DeLucero" userId="S::jdelucero@co-nxt.com::67fb12fb-f443-43ed-8a2f-a36379891b0f" providerId="AD" clId="Web-{3EF77EC9-E1CF-4AFC-A237-62F3F2830F42}" dt="2024-06-25T21:45:14.949" v="35" actId="20577"/>
          <ac:spMkLst>
            <pc:docMk/>
            <pc:sldMk cId="406432275" sldId="288"/>
            <ac:spMk id="6" creationId="{C0C3B411-6ECB-9653-BB78-8793976DE041}"/>
          </ac:spMkLst>
        </pc:spChg>
        <pc:spChg chg="mod">
          <ac:chgData name="Jill DeLucero" userId="S::jdelucero@co-nxt.com::67fb12fb-f443-43ed-8a2f-a36379891b0f" providerId="AD" clId="Web-{3EF77EC9-E1CF-4AFC-A237-62F3F2830F42}" dt="2024-06-25T21:40:14.804" v="12" actId="20577"/>
          <ac:spMkLst>
            <pc:docMk/>
            <pc:sldMk cId="406432275" sldId="288"/>
            <ac:spMk id="9" creationId="{F1D5952D-6AAD-58D5-DF64-5537835C127F}"/>
          </ac:spMkLst>
        </pc:spChg>
      </pc:sldChg>
      <pc:sldChg chg="modSp">
        <pc:chgData name="Jill DeLucero" userId="S::jdelucero@co-nxt.com::67fb12fb-f443-43ed-8a2f-a36379891b0f" providerId="AD" clId="Web-{3EF77EC9-E1CF-4AFC-A237-62F3F2830F42}" dt="2024-06-25T21:47:41.827" v="43" actId="20577"/>
        <pc:sldMkLst>
          <pc:docMk/>
          <pc:sldMk cId="4058308829" sldId="289"/>
        </pc:sldMkLst>
        <pc:spChg chg="mod">
          <ac:chgData name="Jill DeLucero" userId="S::jdelucero@co-nxt.com::67fb12fb-f443-43ed-8a2f-a36379891b0f" providerId="AD" clId="Web-{3EF77EC9-E1CF-4AFC-A237-62F3F2830F42}" dt="2024-06-25T21:47:41.827" v="43" actId="20577"/>
          <ac:spMkLst>
            <pc:docMk/>
            <pc:sldMk cId="4058308829" sldId="289"/>
            <ac:spMk id="3" creationId="{444A69D2-3257-EE42-795B-87B4C78E8BB4}"/>
          </ac:spMkLst>
        </pc:spChg>
        <pc:spChg chg="mod">
          <ac:chgData name="Jill DeLucero" userId="S::jdelucero@co-nxt.com::67fb12fb-f443-43ed-8a2f-a36379891b0f" providerId="AD" clId="Web-{3EF77EC9-E1CF-4AFC-A237-62F3F2830F42}" dt="2024-06-25T21:45:02.543" v="33" actId="20577"/>
          <ac:spMkLst>
            <pc:docMk/>
            <pc:sldMk cId="4058308829" sldId="289"/>
            <ac:spMk id="6" creationId="{AF2F10AB-DE3F-0DD9-1AA2-17C9318250A6}"/>
          </ac:spMkLst>
        </pc:spChg>
      </pc:sldChg>
    </pc:docChg>
  </pc:docChgLst>
  <pc:docChgLst>
    <pc:chgData name="Kelsey Kirwan" userId="S::kkirwan@co-nxt.com::b7e1e94b-efc7-452d-a529-5ba902c738ea" providerId="AD" clId="Web-{1A941780-36AD-43C6-808E-1D26F1038522}"/>
    <pc:docChg chg="modSld">
      <pc:chgData name="Kelsey Kirwan" userId="S::kkirwan@co-nxt.com::b7e1e94b-efc7-452d-a529-5ba902c738ea" providerId="AD" clId="Web-{1A941780-36AD-43C6-808E-1D26F1038522}" dt="2024-06-25T21:46:59.556" v="5" actId="20577"/>
      <pc:docMkLst>
        <pc:docMk/>
      </pc:docMkLst>
      <pc:sldChg chg="modSp">
        <pc:chgData name="Kelsey Kirwan" userId="S::kkirwan@co-nxt.com::b7e1e94b-efc7-452d-a529-5ba902c738ea" providerId="AD" clId="Web-{1A941780-36AD-43C6-808E-1D26F1038522}" dt="2024-06-25T21:46:59.556" v="5" actId="20577"/>
        <pc:sldMkLst>
          <pc:docMk/>
          <pc:sldMk cId="1329798841" sldId="286"/>
        </pc:sldMkLst>
        <pc:spChg chg="mod">
          <ac:chgData name="Kelsey Kirwan" userId="S::kkirwan@co-nxt.com::b7e1e94b-efc7-452d-a529-5ba902c738ea" providerId="AD" clId="Web-{1A941780-36AD-43C6-808E-1D26F1038522}" dt="2024-06-25T21:46:59.556" v="5" actId="20577"/>
          <ac:spMkLst>
            <pc:docMk/>
            <pc:sldMk cId="1329798841" sldId="286"/>
            <ac:spMk id="6" creationId="{13D9C2F3-546E-4D73-38DE-9A7E9A24035A}"/>
          </ac:spMkLst>
        </pc:spChg>
      </pc:sldChg>
      <pc:sldChg chg="modSp">
        <pc:chgData name="Kelsey Kirwan" userId="S::kkirwan@co-nxt.com::b7e1e94b-efc7-452d-a529-5ba902c738ea" providerId="AD" clId="Web-{1A941780-36AD-43C6-808E-1D26F1038522}" dt="2024-06-25T21:46:45.399" v="0" actId="20577"/>
        <pc:sldMkLst>
          <pc:docMk/>
          <pc:sldMk cId="406432275" sldId="288"/>
        </pc:sldMkLst>
        <pc:spChg chg="mod">
          <ac:chgData name="Kelsey Kirwan" userId="S::kkirwan@co-nxt.com::b7e1e94b-efc7-452d-a529-5ba902c738ea" providerId="AD" clId="Web-{1A941780-36AD-43C6-808E-1D26F1038522}" dt="2024-06-25T21:46:45.399" v="0" actId="20577"/>
          <ac:spMkLst>
            <pc:docMk/>
            <pc:sldMk cId="406432275" sldId="288"/>
            <ac:spMk id="6" creationId="{C0C3B411-6ECB-9653-BB78-8793976DE0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F072C-2B49-D0B3-AE6F-67244EDF43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88628AC-497C-EAB3-4259-EBEB7E64CCC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EE156FAF-F01D-2941-9E94-6B880BBFFD93}" type="datetimeFigureOut">
              <a:rPr lang="en-US"/>
              <a:pPr>
                <a:defRPr/>
              </a:pPr>
              <a:t>6/25/2024</a:t>
            </a:fld>
            <a:endParaRPr lang="en-US"/>
          </a:p>
        </p:txBody>
      </p:sp>
      <p:sp>
        <p:nvSpPr>
          <p:cNvPr id="4" name="Slide Image Placeholder 3">
            <a:extLst>
              <a:ext uri="{FF2B5EF4-FFF2-40B4-BE49-F238E27FC236}">
                <a16:creationId xmlns:a16="http://schemas.microsoft.com/office/drawing/2014/main" id="{D2F3422D-97DD-093E-6645-A49E23D8B5C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99238E-0CB2-C15E-2238-0B05842807C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5D138A4-2BDB-1C20-C6DF-7DEAB218518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776C0746-5198-4DED-2337-A75949F2D1A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E39DC0A-361F-9E45-9ABA-5CCB5064DCE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1</a:t>
            </a:fld>
            <a:endParaRPr lang="en-US"/>
          </a:p>
        </p:txBody>
      </p:sp>
    </p:spTree>
    <p:extLst>
      <p:ext uri="{BB962C8B-B14F-4D97-AF65-F5344CB8AC3E}">
        <p14:creationId xmlns:p14="http://schemas.microsoft.com/office/powerpoint/2010/main" val="240375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Ground pork's meat market share is increasing, especially in breakfast sausage (89% of chub/roll sausage category sales). Ground pork sales totaled $220M. This was a 3.1% year-over-year increase in dollar sales and a 4.5% increase in pounds sold.</a:t>
            </a:r>
          </a:p>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10</a:t>
            </a:fld>
            <a:endParaRPr lang="en-US"/>
          </a:p>
        </p:txBody>
      </p:sp>
    </p:spTree>
    <p:extLst>
      <p:ext uri="{BB962C8B-B14F-4D97-AF65-F5344CB8AC3E}">
        <p14:creationId xmlns:p14="http://schemas.microsoft.com/office/powerpoint/2010/main" val="125767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12</a:t>
            </a:fld>
            <a:endParaRPr lang="en-US"/>
          </a:p>
        </p:txBody>
      </p:sp>
    </p:spTree>
    <p:extLst>
      <p:ext uri="{BB962C8B-B14F-4D97-AF65-F5344CB8AC3E}">
        <p14:creationId xmlns:p14="http://schemas.microsoft.com/office/powerpoint/2010/main" val="290892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9FACDBA-5616-0AC5-4C37-2E47C9070B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85C01B0F-DDBD-1775-C65D-44E916CBDD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19" name="Slide Number Placeholder 3">
            <a:extLst>
              <a:ext uri="{FF2B5EF4-FFF2-40B4-BE49-F238E27FC236}">
                <a16:creationId xmlns:a16="http://schemas.microsoft.com/office/drawing/2014/main" id="{F0FCB38F-3EC4-A601-9C53-E4168C4A9D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8D4E24F-5063-9844-9249-5E2FBCF3B0F9}"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14</a:t>
            </a:fld>
            <a:endParaRPr lang="en-US"/>
          </a:p>
        </p:txBody>
      </p:sp>
    </p:spTree>
    <p:extLst>
      <p:ext uri="{BB962C8B-B14F-4D97-AF65-F5344CB8AC3E}">
        <p14:creationId xmlns:p14="http://schemas.microsoft.com/office/powerpoint/2010/main" val="335362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15</a:t>
            </a:fld>
            <a:endParaRPr lang="en-US"/>
          </a:p>
        </p:txBody>
      </p:sp>
    </p:spTree>
    <p:extLst>
      <p:ext uri="{BB962C8B-B14F-4D97-AF65-F5344CB8AC3E}">
        <p14:creationId xmlns:p14="http://schemas.microsoft.com/office/powerpoint/2010/main" val="3065939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EC400A1-97A3-1FC1-BBC7-CABEC2A17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7BD6DEC2-B2F6-A874-1309-C381DC1629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C0D4C240-1626-04C6-8D66-AD791ADD70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599F0E-AA83-664F-B4E2-4D02440AB747}"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6D16FE3F-138F-F751-E4EB-D225196A79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10ACB21-9F08-8D02-4DF3-686B20AED7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7" name="Slide Number Placeholder 3">
            <a:extLst>
              <a:ext uri="{FF2B5EF4-FFF2-40B4-BE49-F238E27FC236}">
                <a16:creationId xmlns:a16="http://schemas.microsoft.com/office/drawing/2014/main" id="{856B4BE0-5FF3-5F88-422B-2CC77BF945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81C55A-7D77-4E44-9F4F-9AED8A62A73B}" type="slidenum">
              <a:rPr lang="en-US" altLang="en-US"/>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32A429A-884D-6605-AAEE-3539DC88B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07BAC04C-FFD5-4827-8686-17CC23A52D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1" name="Slide Number Placeholder 3">
            <a:extLst>
              <a:ext uri="{FF2B5EF4-FFF2-40B4-BE49-F238E27FC236}">
                <a16:creationId xmlns:a16="http://schemas.microsoft.com/office/drawing/2014/main" id="{458BE58F-D57D-BFC9-A65E-EED678B24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9E05ABE-988C-7C42-95BC-D486D838ED6D}" type="slidenum">
              <a:rPr lang="en-US" altLang="en-US"/>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7B98255C-1BC4-20DC-1803-F8A287FD01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4F9DCE6-3412-7B85-7271-1AF20445BA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5" name="Slide Number Placeholder 3">
            <a:extLst>
              <a:ext uri="{FF2B5EF4-FFF2-40B4-BE49-F238E27FC236}">
                <a16:creationId xmlns:a16="http://schemas.microsoft.com/office/drawing/2014/main" id="{2DE29027-97D1-3B00-FBCD-B3A7BE3C48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A440C5-FC07-C543-880D-3ACD5B8DE409}"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2</a:t>
            </a:fld>
            <a:endParaRPr lang="en-US"/>
          </a:p>
        </p:txBody>
      </p:sp>
    </p:spTree>
    <p:extLst>
      <p:ext uri="{BB962C8B-B14F-4D97-AF65-F5344CB8AC3E}">
        <p14:creationId xmlns:p14="http://schemas.microsoft.com/office/powerpoint/2010/main" val="139933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92FFA94-1E7D-0C28-F571-40955E84C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419AF0A-883B-C79B-2F2F-234BEEC605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7" name="Slide Number Placeholder 3">
            <a:extLst>
              <a:ext uri="{FF2B5EF4-FFF2-40B4-BE49-F238E27FC236}">
                <a16:creationId xmlns:a16="http://schemas.microsoft.com/office/drawing/2014/main" id="{9B16B923-4EE2-DD33-841A-24F5436EC8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C91068A-A732-5941-9CD1-96C89151C3E4}"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4</a:t>
            </a:fld>
            <a:endParaRPr lang="en-US"/>
          </a:p>
        </p:txBody>
      </p:sp>
    </p:spTree>
    <p:extLst>
      <p:ext uri="{BB962C8B-B14F-4D97-AF65-F5344CB8AC3E}">
        <p14:creationId xmlns:p14="http://schemas.microsoft.com/office/powerpoint/2010/main" val="425115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5</a:t>
            </a:fld>
            <a:endParaRPr lang="en-US"/>
          </a:p>
        </p:txBody>
      </p:sp>
    </p:spTree>
    <p:extLst>
      <p:ext uri="{BB962C8B-B14F-4D97-AF65-F5344CB8AC3E}">
        <p14:creationId xmlns:p14="http://schemas.microsoft.com/office/powerpoint/2010/main" val="233303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F6618F87-F9D8-CB91-D5B5-B2CB859C8D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A24F5005-5304-94A3-7303-2BB7726EC2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solidFill>
                  <a:schemeClr val="bg1"/>
                </a:solidFill>
                <a:latin typeface="Roboto" panose="02000000000000000000" pitchFamily="2" charset="0"/>
                <a:ea typeface="Roboto" panose="02000000000000000000" pitchFamily="2" charset="0"/>
                <a:cs typeface="Times New Roman" panose="02020603050405020304" pitchFamily="18" charset="0"/>
              </a:rPr>
              <a:t>We process all of our products by hand in our Willamette Valley facility staffed with highly trained butchers from our local community who adhere to the strictest of food safety protocols—guaranteeing an elevated, memorable eating experience.</a:t>
            </a:r>
            <a:endParaRPr lang="en-US" altLang="en-US">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spcBef>
                <a:spcPct val="0"/>
              </a:spcBef>
            </a:pPr>
            <a:endParaRPr lang="en-US" altLang="en-US"/>
          </a:p>
        </p:txBody>
      </p:sp>
      <p:sp>
        <p:nvSpPr>
          <p:cNvPr id="32771" name="Slide Number Placeholder 3">
            <a:extLst>
              <a:ext uri="{FF2B5EF4-FFF2-40B4-BE49-F238E27FC236}">
                <a16:creationId xmlns:a16="http://schemas.microsoft.com/office/drawing/2014/main" id="{9485B8DF-9741-EEC8-01B3-465061C49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2EC17DC-E64F-8B48-A22C-41A8FA747056}"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7</a:t>
            </a:fld>
            <a:endParaRPr lang="en-US"/>
          </a:p>
        </p:txBody>
      </p:sp>
    </p:spTree>
    <p:extLst>
      <p:ext uri="{BB962C8B-B14F-4D97-AF65-F5344CB8AC3E}">
        <p14:creationId xmlns:p14="http://schemas.microsoft.com/office/powerpoint/2010/main" val="136308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8</a:t>
            </a:fld>
            <a:endParaRPr lang="en-US"/>
          </a:p>
        </p:txBody>
      </p:sp>
    </p:spTree>
    <p:extLst>
      <p:ext uri="{BB962C8B-B14F-4D97-AF65-F5344CB8AC3E}">
        <p14:creationId xmlns:p14="http://schemas.microsoft.com/office/powerpoint/2010/main" val="203010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Convenience is key: 65% of dinners are “Simple, Everyday Dinners” or quick and easy meals; 16% are one-dish dinners. </a:t>
            </a:r>
            <a:r>
              <a:rPr lang="en-US" sz="1200">
                <a:effectLst/>
                <a:latin typeface="Aptos" panose="020B0004020202020204" pitchFamily="34" charset="0"/>
                <a:ea typeface="Roboto" panose="02000000000000000000" pitchFamily="2" charset="0"/>
                <a:cs typeface="Roboto" panose="02000000000000000000" pitchFamily="2" charset="0"/>
              </a:rPr>
              <a:t>They are easy to portion (great for the record number of single-people households), easy to freeze, easy and quick to cook, and extremely versatile. </a:t>
            </a:r>
            <a:r>
              <a:rPr lang="en-US" sz="1200">
                <a:effectLst/>
                <a:latin typeface="Aptos" panose="020B0004020202020204" pitchFamily="34" charset="0"/>
                <a:ea typeface="Aptos" panose="020B0004020202020204" pitchFamily="34" charset="0"/>
                <a:cs typeface="Times New Roman" panose="02020603050405020304" pitchFamily="18" charset="0"/>
              </a:rPr>
              <a:t>Also considering price </a:t>
            </a:r>
            <a:r>
              <a:rPr lang="en-US" sz="1200" i="1">
                <a:effectLst/>
                <a:latin typeface="Aptos" panose="020B0004020202020204" pitchFamily="34" charset="0"/>
                <a:ea typeface="Aptos" panose="020B0004020202020204" pitchFamily="34" charset="0"/>
                <a:cs typeface="Times New Roman" panose="02020603050405020304" pitchFamily="18" charset="0"/>
              </a:rPr>
              <a:t>and</a:t>
            </a:r>
            <a:r>
              <a:rPr lang="en-US" sz="1200">
                <a:effectLst/>
                <a:latin typeface="Aptos" panose="020B0004020202020204" pitchFamily="34" charset="0"/>
                <a:ea typeface="Aptos" panose="020B0004020202020204" pitchFamily="34" charset="0"/>
                <a:cs typeface="Times New Roman" panose="02020603050405020304" pitchFamily="18" charset="0"/>
              </a:rPr>
              <a:t> other factors like health and sustainability.</a:t>
            </a:r>
            <a:r>
              <a:rPr lang="en-US">
                <a:effectLst/>
              </a:rPr>
              <a:t> </a:t>
            </a:r>
            <a:endParaRPr lang="en-US"/>
          </a:p>
          <a:p>
            <a:endParaRPr lang="en-US"/>
          </a:p>
        </p:txBody>
      </p:sp>
      <p:sp>
        <p:nvSpPr>
          <p:cNvPr id="4" name="Slide Number Placeholder 3"/>
          <p:cNvSpPr>
            <a:spLocks noGrp="1"/>
          </p:cNvSpPr>
          <p:nvPr>
            <p:ph type="sldNum" sz="quarter" idx="5"/>
          </p:nvPr>
        </p:nvSpPr>
        <p:spPr/>
        <p:txBody>
          <a:bodyPr/>
          <a:lstStyle/>
          <a:p>
            <a:pPr>
              <a:defRPr/>
            </a:pPr>
            <a:fld id="{AE39DC0A-361F-9E45-9ABA-5CCB5064DCEC}" type="slidenum">
              <a:rPr lang="en-US" smtClean="0"/>
              <a:pPr>
                <a:defRPr/>
              </a:pPr>
              <a:t>9</a:t>
            </a:fld>
            <a:endParaRPr lang="en-US"/>
          </a:p>
        </p:txBody>
      </p:sp>
    </p:spTree>
    <p:extLst>
      <p:ext uri="{BB962C8B-B14F-4D97-AF65-F5344CB8AC3E}">
        <p14:creationId xmlns:p14="http://schemas.microsoft.com/office/powerpoint/2010/main" val="1891099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 dark wood surface with cracks&#10;&#10;Description automatically generated">
            <a:extLst>
              <a:ext uri="{FF2B5EF4-FFF2-40B4-BE49-F238E27FC236}">
                <a16:creationId xmlns:a16="http://schemas.microsoft.com/office/drawing/2014/main" id="{2773EAFC-F14C-4B2C-214D-B3098C913DF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EF2C23A-79ED-F1B4-155A-10EA2DA5F1FD}"/>
              </a:ext>
            </a:extLst>
          </p:cNvPr>
          <p:cNvSpPr/>
          <p:nvPr userDrawn="1"/>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itle 1">
            <a:extLst>
              <a:ext uri="{FF2B5EF4-FFF2-40B4-BE49-F238E27FC236}">
                <a16:creationId xmlns:a16="http://schemas.microsoft.com/office/drawing/2014/main" id="{252BA807-FE29-7D7C-2F0B-507258983052}"/>
              </a:ext>
            </a:extLst>
          </p:cNvPr>
          <p:cNvSpPr>
            <a:spLocks noGrp="1"/>
          </p:cNvSpPr>
          <p:nvPr>
            <p:ph type="title" hasCustomPrompt="1"/>
          </p:nvPr>
        </p:nvSpPr>
        <p:spPr>
          <a:xfrm>
            <a:off x="831850" y="3429000"/>
            <a:ext cx="10515600" cy="2852737"/>
          </a:xfrm>
        </p:spPr>
        <p:txBody>
          <a:bodyPr anchor="b"/>
          <a:lstStyle>
            <a:lvl1pPr algn="ctr">
              <a:lnSpc>
                <a:spcPts val="7000"/>
              </a:lnSpc>
              <a:defRPr sz="8000" b="1">
                <a:solidFill>
                  <a:schemeClr val="bg2"/>
                </a:solidFill>
                <a:latin typeface="Roboto" panose="02000000000000000000" pitchFamily="2" charset="0"/>
                <a:ea typeface="Roboto" panose="02000000000000000000" pitchFamily="2" charset="0"/>
              </a:defRPr>
            </a:lvl1pPr>
          </a:lstStyle>
          <a:p>
            <a:r>
              <a:rPr lang="en-US"/>
              <a:t>CLICK TO EDIT MASTER TITLE STYLE</a:t>
            </a:r>
          </a:p>
        </p:txBody>
      </p:sp>
      <p:sp>
        <p:nvSpPr>
          <p:cNvPr id="12" name="Text Placeholder 2">
            <a:extLst>
              <a:ext uri="{FF2B5EF4-FFF2-40B4-BE49-F238E27FC236}">
                <a16:creationId xmlns:a16="http://schemas.microsoft.com/office/drawing/2014/main" id="{967E4AF2-8A41-F280-2A0C-781EFDDE5F1F}"/>
              </a:ext>
            </a:extLst>
          </p:cNvPr>
          <p:cNvSpPr>
            <a:spLocks noGrp="1"/>
          </p:cNvSpPr>
          <p:nvPr>
            <p:ph type="body" idx="1" hasCustomPrompt="1"/>
          </p:nvPr>
        </p:nvSpPr>
        <p:spPr>
          <a:xfrm>
            <a:off x="831850" y="6107802"/>
            <a:ext cx="10515600" cy="1500187"/>
          </a:xfrm>
        </p:spPr>
        <p:txBody>
          <a:bodyPr/>
          <a:lstStyle>
            <a:lvl1pPr marL="0" indent="0" algn="ctr">
              <a:buNone/>
              <a:defRPr sz="2400" spc="300">
                <a:solidFill>
                  <a:schemeClr val="bg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an full of food&#10;&#10;Description automatically generated">
            <a:extLst>
              <a:ext uri="{FF2B5EF4-FFF2-40B4-BE49-F238E27FC236}">
                <a16:creationId xmlns:a16="http://schemas.microsoft.com/office/drawing/2014/main" id="{019851A7-DC3D-CA32-7552-F7660496431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1225" y="-61913"/>
            <a:ext cx="9561513" cy="5140326"/>
          </a:xfrm>
          <a:prstGeom prst="rect">
            <a:avLst/>
          </a:prstGeom>
          <a:effectLst>
            <a:outerShdw blurRad="591744" dist="434468" dir="3660000" algn="tl" rotWithShape="0">
              <a:prstClr val="black">
                <a:alpha val="40000"/>
              </a:prstClr>
            </a:outerShdw>
          </a:effectLst>
        </p:spPr>
      </p:pic>
      <p:pic>
        <p:nvPicPr>
          <p:cNvPr id="10" name="Picture 9" descr="A logo for a farm&#10;&#10;Description automatically generated">
            <a:extLst>
              <a:ext uri="{FF2B5EF4-FFF2-40B4-BE49-F238E27FC236}">
                <a16:creationId xmlns:a16="http://schemas.microsoft.com/office/drawing/2014/main" id="{A46A7385-1134-4E20-FD5A-0303028870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37100" y="893763"/>
            <a:ext cx="2717800" cy="18351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027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FE7D52-6C61-4CC5-1CEF-CAF738926B96}"/>
              </a:ext>
            </a:extLst>
          </p:cNvPr>
          <p:cNvSpPr/>
          <p:nvPr userDrawn="1"/>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6C9C879-DD5F-D6BC-389F-5C7621501D0B}"/>
              </a:ext>
            </a:extLst>
          </p:cNvPr>
          <p:cNvCxnSpPr>
            <a:cxnSpLocks/>
          </p:cNvCxnSpPr>
          <p:nvPr userDrawn="1"/>
        </p:nvCxnSpPr>
        <p:spPr>
          <a:xfrm>
            <a:off x="682625" y="571500"/>
            <a:ext cx="10747375"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11" name="Title 12">
            <a:extLst>
              <a:ext uri="{FF2B5EF4-FFF2-40B4-BE49-F238E27FC236}">
                <a16:creationId xmlns:a16="http://schemas.microsoft.com/office/drawing/2014/main" id="{21B5FA3F-306E-8F26-8302-BE3FEA33900C}"/>
              </a:ext>
            </a:extLst>
          </p:cNvPr>
          <p:cNvSpPr>
            <a:spLocks noGrp="1"/>
          </p:cNvSpPr>
          <p:nvPr>
            <p:ph type="title" hasCustomPrompt="1"/>
          </p:nvPr>
        </p:nvSpPr>
        <p:spPr>
          <a:xfrm>
            <a:off x="4510087" y="898529"/>
            <a:ext cx="5862638" cy="1325563"/>
          </a:xfrm>
        </p:spPr>
        <p:txBody>
          <a:bodyPr/>
          <a:lstStyle>
            <a:lvl1pPr>
              <a:lnSpc>
                <a:spcPts val="3700"/>
              </a:lnSpc>
              <a:defRPr sz="4500" b="1">
                <a:latin typeface="Roboto" panose="02000000000000000000" pitchFamily="2" charset="0"/>
                <a:ea typeface="Roboto" panose="02000000000000000000" pitchFamily="2" charset="0"/>
              </a:defRPr>
            </a:lvl1pPr>
          </a:lstStyle>
          <a:p>
            <a:r>
              <a:rPr lang="en-US"/>
              <a:t>CLICK TO EDIT MASTER TITLE STYLE</a:t>
            </a:r>
          </a:p>
        </p:txBody>
      </p:sp>
      <p:sp>
        <p:nvSpPr>
          <p:cNvPr id="12" name="Content Placeholder 3">
            <a:extLst>
              <a:ext uri="{FF2B5EF4-FFF2-40B4-BE49-F238E27FC236}">
                <a16:creationId xmlns:a16="http://schemas.microsoft.com/office/drawing/2014/main" id="{C82681C6-F58A-2A76-A3D1-F04FC10A84C7}"/>
              </a:ext>
            </a:extLst>
          </p:cNvPr>
          <p:cNvSpPr>
            <a:spLocks noGrp="1"/>
          </p:cNvSpPr>
          <p:nvPr>
            <p:ph sz="half" idx="2"/>
          </p:nvPr>
        </p:nvSpPr>
        <p:spPr>
          <a:xfrm>
            <a:off x="4510087" y="2280277"/>
            <a:ext cx="6919913" cy="3793498"/>
          </a:xfrm>
        </p:spPr>
        <p:txBody>
          <a:bodyPr/>
          <a:lstStyle>
            <a:lvl1pPr>
              <a:defRPr sz="1600" b="0" i="0">
                <a:latin typeface="Roboto" panose="02000000000000000000" pitchFamily="2" charset="0"/>
                <a:ea typeface="Roboto" panose="02000000000000000000" pitchFamily="2" charset="0"/>
                <a:cs typeface="Open Sans" panose="020B0606030504020204" pitchFamily="34" charset="0"/>
              </a:defRPr>
            </a:lvl1pPr>
            <a:lvl2pPr>
              <a:defRPr sz="1400" b="0" i="0">
                <a:latin typeface="Roboto" panose="02000000000000000000" pitchFamily="2" charset="0"/>
                <a:ea typeface="Roboto" panose="02000000000000000000" pitchFamily="2" charset="0"/>
                <a:cs typeface="Open Sans" panose="020B0606030504020204" pitchFamily="34" charset="0"/>
              </a:defRPr>
            </a:lvl2pPr>
            <a:lvl3pPr>
              <a:defRPr sz="1400" b="0" i="0">
                <a:latin typeface="Roboto" panose="02000000000000000000" pitchFamily="2" charset="0"/>
                <a:ea typeface="Roboto" panose="02000000000000000000" pitchFamily="2" charset="0"/>
                <a:cs typeface="Open Sans" panose="020B0606030504020204" pitchFamily="34" charset="0"/>
              </a:defRPr>
            </a:lvl3pPr>
            <a:lvl4pPr>
              <a:defRPr sz="1400" b="0" i="0">
                <a:latin typeface="Roboto" panose="02000000000000000000" pitchFamily="2" charset="0"/>
                <a:ea typeface="Roboto" panose="02000000000000000000" pitchFamily="2" charset="0"/>
                <a:cs typeface="Open Sans" panose="020B0606030504020204" pitchFamily="34" charset="0"/>
              </a:defRPr>
            </a:lvl4pPr>
            <a:lvl5pPr>
              <a:defRPr sz="1400" b="0" i="0">
                <a:latin typeface="Roboto" panose="02000000000000000000" pitchFamily="2" charset="0"/>
                <a:ea typeface="Roboto" panose="02000000000000000000" pitchFamily="2"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7E4EFA04-9896-CC89-C582-6F69B29109FC}"/>
              </a:ext>
            </a:extLst>
          </p:cNvPr>
          <p:cNvSpPr>
            <a:spLocks noGrp="1"/>
          </p:cNvSpPr>
          <p:nvPr>
            <p:ph type="pic" sz="quarter" idx="10"/>
          </p:nvPr>
        </p:nvSpPr>
        <p:spPr>
          <a:xfrm>
            <a:off x="682625" y="784225"/>
            <a:ext cx="3506788" cy="5600700"/>
          </a:xfrm>
        </p:spPr>
        <p:txBody>
          <a:bodyPr/>
          <a:lstStyle/>
          <a:p>
            <a:endParaRPr lang="en-US"/>
          </a:p>
        </p:txBody>
      </p:sp>
    </p:spTree>
    <p:extLst>
      <p:ext uri="{BB962C8B-B14F-4D97-AF65-F5344CB8AC3E}">
        <p14:creationId xmlns:p14="http://schemas.microsoft.com/office/powerpoint/2010/main" val="20529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2" descr="A dark wood surface with cracks&#10;&#10;Description automatically generated">
            <a:extLst>
              <a:ext uri="{FF2B5EF4-FFF2-40B4-BE49-F238E27FC236}">
                <a16:creationId xmlns:a16="http://schemas.microsoft.com/office/drawing/2014/main" id="{F5328D5B-41F2-2C5C-7773-EF70222353A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A logo for a farm&#10;&#10;Description automatically generated">
            <a:extLst>
              <a:ext uri="{FF2B5EF4-FFF2-40B4-BE49-F238E27FC236}">
                <a16:creationId xmlns:a16="http://schemas.microsoft.com/office/drawing/2014/main" id="{5A787746-325F-5AD2-8126-BCE0AA4DC1C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7538" y="641350"/>
            <a:ext cx="23018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9341DA16-68C1-7041-96E9-1E75FB8C385F}"/>
              </a:ext>
            </a:extLst>
          </p:cNvPr>
          <p:cNvSpPr>
            <a:spLocks noGrp="1"/>
          </p:cNvSpPr>
          <p:nvPr>
            <p:ph type="title" hasCustomPrompt="1"/>
          </p:nvPr>
        </p:nvSpPr>
        <p:spPr>
          <a:xfrm>
            <a:off x="617538" y="2747169"/>
            <a:ext cx="6831220" cy="3711575"/>
          </a:xfrm>
        </p:spPr>
        <p:txBody>
          <a:bodyPr anchor="b"/>
          <a:lstStyle>
            <a:lvl1pPr>
              <a:lnSpc>
                <a:spcPts val="7000"/>
              </a:lnSpc>
              <a:defRPr sz="8000" b="1" i="0">
                <a:solidFill>
                  <a:schemeClr val="bg2"/>
                </a:solidFill>
                <a:latin typeface="Roboto" panose="02000000000000000000" pitchFamily="2" charset="0"/>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4615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1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B1FFDC-BB14-363E-8971-D918B5A15B4E}"/>
              </a:ext>
            </a:extLst>
          </p:cNvPr>
          <p:cNvSpPr/>
          <p:nvPr userDrawn="1"/>
        </p:nvSpPr>
        <p:spPr>
          <a:xfrm>
            <a:off x="0" y="-61913"/>
            <a:ext cx="12192000" cy="2047876"/>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FA13A44-EA74-6200-06AE-F103E9260795}"/>
              </a:ext>
            </a:extLst>
          </p:cNvPr>
          <p:cNvSpPr/>
          <p:nvPr userDrawn="1"/>
        </p:nvSpPr>
        <p:spPr>
          <a:xfrm>
            <a:off x="0" y="-61913"/>
            <a:ext cx="12192000" cy="407988"/>
          </a:xfrm>
          <a:prstGeom prst="rect">
            <a:avLst/>
          </a:prstGeom>
          <a:solidFill>
            <a:srgbClr val="EF312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5" descr="A logo for a farm&#10;&#10;Description automatically generated">
            <a:extLst>
              <a:ext uri="{FF2B5EF4-FFF2-40B4-BE49-F238E27FC236}">
                <a16:creationId xmlns:a16="http://schemas.microsoft.com/office/drawing/2014/main" id="{947038BC-9A64-54BB-5ED4-78DAA97D7E6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075863" y="598488"/>
            <a:ext cx="16843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a:extLst>
              <a:ext uri="{FF2B5EF4-FFF2-40B4-BE49-F238E27FC236}">
                <a16:creationId xmlns:a16="http://schemas.microsoft.com/office/drawing/2014/main" id="{9E7A9BCC-1000-B934-9D2E-4657A07005A8}"/>
              </a:ext>
            </a:extLst>
          </p:cNvPr>
          <p:cNvSpPr>
            <a:spLocks noGrp="1"/>
          </p:cNvSpPr>
          <p:nvPr>
            <p:ph type="title" hasCustomPrompt="1"/>
          </p:nvPr>
        </p:nvSpPr>
        <p:spPr>
          <a:xfrm>
            <a:off x="682625" y="504031"/>
            <a:ext cx="7994236" cy="1325563"/>
          </a:xfrm>
        </p:spPr>
        <p:txBody>
          <a:bodyPr/>
          <a:lstStyle>
            <a:lvl1pPr>
              <a:lnSpc>
                <a:spcPts val="3700"/>
              </a:lnSpc>
              <a:defRPr sz="4500" b="1">
                <a:latin typeface="Roboto" panose="02000000000000000000" pitchFamily="2" charset="0"/>
                <a:ea typeface="Roboto" panose="02000000000000000000" pitchFamily="2" charset="0"/>
              </a:defRPr>
            </a:lvl1pPr>
          </a:lstStyle>
          <a:p>
            <a:r>
              <a:rPr lang="en-US"/>
              <a:t>CLICK TO EDIT MASTER TITLE STYLE</a:t>
            </a:r>
          </a:p>
        </p:txBody>
      </p:sp>
      <p:sp>
        <p:nvSpPr>
          <p:cNvPr id="17" name="Content Placeholder 3">
            <a:extLst>
              <a:ext uri="{FF2B5EF4-FFF2-40B4-BE49-F238E27FC236}">
                <a16:creationId xmlns:a16="http://schemas.microsoft.com/office/drawing/2014/main" id="{A14E8AA0-52E3-43AC-ECEC-E8E8D98D0FEE}"/>
              </a:ext>
            </a:extLst>
          </p:cNvPr>
          <p:cNvSpPr>
            <a:spLocks noGrp="1"/>
          </p:cNvSpPr>
          <p:nvPr>
            <p:ph sz="half" idx="2"/>
          </p:nvPr>
        </p:nvSpPr>
        <p:spPr>
          <a:xfrm>
            <a:off x="7474226" y="3282778"/>
            <a:ext cx="4285974" cy="3167235"/>
          </a:xfrm>
        </p:spPr>
        <p:txBody>
          <a:bodyPr/>
          <a:lstStyle>
            <a:lvl1pPr>
              <a:defRPr sz="1600" b="0" i="0">
                <a:latin typeface="Roboto" panose="02000000000000000000" pitchFamily="2" charset="0"/>
                <a:ea typeface="Roboto" panose="02000000000000000000" pitchFamily="2" charset="0"/>
                <a:cs typeface="Open Sans" panose="020B0606030504020204" pitchFamily="34" charset="0"/>
              </a:defRPr>
            </a:lvl1pPr>
            <a:lvl2pPr>
              <a:defRPr sz="1400" b="0" i="0">
                <a:latin typeface="Roboto" panose="02000000000000000000" pitchFamily="2" charset="0"/>
                <a:ea typeface="Roboto" panose="02000000000000000000" pitchFamily="2" charset="0"/>
                <a:cs typeface="Open Sans" panose="020B0606030504020204" pitchFamily="34" charset="0"/>
              </a:defRPr>
            </a:lvl2pPr>
            <a:lvl3pPr>
              <a:defRPr sz="1400" b="0" i="0">
                <a:latin typeface="Roboto" panose="02000000000000000000" pitchFamily="2" charset="0"/>
                <a:ea typeface="Roboto" panose="02000000000000000000" pitchFamily="2" charset="0"/>
                <a:cs typeface="Open Sans" panose="020B0606030504020204" pitchFamily="34" charset="0"/>
              </a:defRPr>
            </a:lvl3pPr>
            <a:lvl4pPr>
              <a:defRPr sz="1400" b="0" i="0">
                <a:latin typeface="Roboto" panose="02000000000000000000" pitchFamily="2" charset="0"/>
                <a:ea typeface="Roboto" panose="02000000000000000000" pitchFamily="2" charset="0"/>
                <a:cs typeface="Open Sans" panose="020B0606030504020204" pitchFamily="34" charset="0"/>
              </a:defRPr>
            </a:lvl4pPr>
            <a:lvl5pPr>
              <a:defRPr sz="1400" b="0" i="0">
                <a:latin typeface="Roboto" panose="02000000000000000000" pitchFamily="2" charset="0"/>
                <a:ea typeface="Roboto" panose="02000000000000000000" pitchFamily="2"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FEA7CF14-DFE4-5248-C2BD-F21ABBE47396}"/>
              </a:ext>
            </a:extLst>
          </p:cNvPr>
          <p:cNvSpPr>
            <a:spLocks noGrp="1"/>
          </p:cNvSpPr>
          <p:nvPr>
            <p:ph type="body" idx="1" hasCustomPrompt="1"/>
          </p:nvPr>
        </p:nvSpPr>
        <p:spPr>
          <a:xfrm>
            <a:off x="7474226" y="2458866"/>
            <a:ext cx="4285974" cy="823912"/>
          </a:xfrm>
        </p:spPr>
        <p:txBody>
          <a:bodyPr anchor="b"/>
          <a:lstStyle>
            <a:lvl1pPr marL="0" indent="0">
              <a:lnSpc>
                <a:spcPts val="2500"/>
              </a:lnSpc>
              <a:buNone/>
              <a:defRPr sz="3000" b="1">
                <a:solidFill>
                  <a:schemeClr val="accent1"/>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0340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A4739-20CB-5095-B7B1-9BDF23CB1EAB}"/>
              </a:ext>
            </a:extLst>
          </p:cNvPr>
          <p:cNvSpPr/>
          <p:nvPr userDrawn="1"/>
        </p:nvSpPr>
        <p:spPr>
          <a:xfrm>
            <a:off x="782638" y="1768475"/>
            <a:ext cx="6363597" cy="4681538"/>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B8F7D1DB-124D-6F9E-113C-C0AA1E46FD92}"/>
              </a:ext>
            </a:extLst>
          </p:cNvPr>
          <p:cNvCxnSpPr>
            <a:cxnSpLocks/>
          </p:cNvCxnSpPr>
          <p:nvPr userDrawn="1"/>
        </p:nvCxnSpPr>
        <p:spPr>
          <a:xfrm>
            <a:off x="782638" y="1768475"/>
            <a:ext cx="114093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pic>
        <p:nvPicPr>
          <p:cNvPr id="10" name="Picture 5" descr="A logo for a farm&#10;&#10;Description automatically generated">
            <a:extLst>
              <a:ext uri="{FF2B5EF4-FFF2-40B4-BE49-F238E27FC236}">
                <a16:creationId xmlns:a16="http://schemas.microsoft.com/office/drawing/2014/main" id="{B11A6D50-1C8E-AF82-F763-C71E9EA35DA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2638" y="414338"/>
            <a:ext cx="16843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BBF6DCC3-8749-2204-3124-70DC2B976B41}"/>
              </a:ext>
            </a:extLst>
          </p:cNvPr>
          <p:cNvSpPr>
            <a:spLocks noGrp="1"/>
          </p:cNvSpPr>
          <p:nvPr>
            <p:ph type="body" idx="1" hasCustomPrompt="1"/>
          </p:nvPr>
        </p:nvSpPr>
        <p:spPr>
          <a:xfrm>
            <a:off x="7474226" y="2458866"/>
            <a:ext cx="4285974" cy="823912"/>
          </a:xfrm>
        </p:spPr>
        <p:txBody>
          <a:bodyPr anchor="b"/>
          <a:lstStyle>
            <a:lvl1pPr marL="0" indent="0">
              <a:lnSpc>
                <a:spcPts val="2500"/>
              </a:lnSpc>
              <a:buNone/>
              <a:defRPr sz="3000" b="1">
                <a:solidFill>
                  <a:schemeClr val="accent1"/>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17C04C3A-1B5C-E443-FEEE-E7B9A712FD9A}"/>
              </a:ext>
            </a:extLst>
          </p:cNvPr>
          <p:cNvSpPr>
            <a:spLocks noGrp="1"/>
          </p:cNvSpPr>
          <p:nvPr>
            <p:ph sz="half" idx="2"/>
          </p:nvPr>
        </p:nvSpPr>
        <p:spPr>
          <a:xfrm>
            <a:off x="7474226" y="3282778"/>
            <a:ext cx="4285974" cy="3167235"/>
          </a:xfrm>
        </p:spPr>
        <p:txBody>
          <a:bodyPr/>
          <a:lstStyle>
            <a:lvl1pPr>
              <a:defRPr sz="1600" b="0" i="0">
                <a:latin typeface="Roboto" panose="02000000000000000000" pitchFamily="2" charset="0"/>
                <a:ea typeface="Roboto" panose="02000000000000000000" pitchFamily="2" charset="0"/>
                <a:cs typeface="Open Sans" panose="020B0606030504020204" pitchFamily="34" charset="0"/>
              </a:defRPr>
            </a:lvl1pPr>
            <a:lvl2pPr>
              <a:defRPr sz="1400" b="0" i="0">
                <a:latin typeface="Roboto" panose="02000000000000000000" pitchFamily="2" charset="0"/>
                <a:ea typeface="Roboto" panose="02000000000000000000" pitchFamily="2" charset="0"/>
                <a:cs typeface="Open Sans" panose="020B0606030504020204" pitchFamily="34" charset="0"/>
              </a:defRPr>
            </a:lvl2pPr>
            <a:lvl3pPr>
              <a:defRPr sz="1400" b="0" i="0">
                <a:latin typeface="Roboto" panose="02000000000000000000" pitchFamily="2" charset="0"/>
                <a:ea typeface="Roboto" panose="02000000000000000000" pitchFamily="2" charset="0"/>
                <a:cs typeface="Open Sans" panose="020B0606030504020204" pitchFamily="34" charset="0"/>
              </a:defRPr>
            </a:lvl3pPr>
            <a:lvl4pPr>
              <a:defRPr sz="1400" b="0" i="0">
                <a:latin typeface="Roboto" panose="02000000000000000000" pitchFamily="2" charset="0"/>
                <a:ea typeface="Roboto" panose="02000000000000000000" pitchFamily="2" charset="0"/>
                <a:cs typeface="Open Sans" panose="020B0606030504020204" pitchFamily="34" charset="0"/>
              </a:defRPr>
            </a:lvl4pPr>
            <a:lvl5pPr>
              <a:defRPr sz="1400" b="0" i="0">
                <a:latin typeface="Roboto" panose="02000000000000000000" pitchFamily="2" charset="0"/>
                <a:ea typeface="Roboto" panose="02000000000000000000" pitchFamily="2"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2">
            <a:extLst>
              <a:ext uri="{FF2B5EF4-FFF2-40B4-BE49-F238E27FC236}">
                <a16:creationId xmlns:a16="http://schemas.microsoft.com/office/drawing/2014/main" id="{9AC6BFC4-DB9D-B16C-80B5-A7821C8FE17A}"/>
              </a:ext>
            </a:extLst>
          </p:cNvPr>
          <p:cNvSpPr>
            <a:spLocks noGrp="1"/>
          </p:cNvSpPr>
          <p:nvPr>
            <p:ph type="title" hasCustomPrompt="1"/>
          </p:nvPr>
        </p:nvSpPr>
        <p:spPr>
          <a:xfrm>
            <a:off x="2773016" y="504031"/>
            <a:ext cx="8289235" cy="1325563"/>
          </a:xfrm>
        </p:spPr>
        <p:txBody>
          <a:bodyPr/>
          <a:lstStyle>
            <a:lvl1pPr>
              <a:lnSpc>
                <a:spcPts val="3700"/>
              </a:lnSpc>
              <a:defRPr sz="4500" b="1">
                <a:latin typeface="Roboto" panose="02000000000000000000" pitchFamily="2" charset="0"/>
                <a:ea typeface="Roboto" panose="02000000000000000000" pitchFamily="2"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46986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8F7D1DB-124D-6F9E-113C-C0AA1E46FD92}"/>
              </a:ext>
            </a:extLst>
          </p:cNvPr>
          <p:cNvCxnSpPr>
            <a:cxnSpLocks/>
          </p:cNvCxnSpPr>
          <p:nvPr userDrawn="1"/>
        </p:nvCxnSpPr>
        <p:spPr>
          <a:xfrm>
            <a:off x="782638" y="1768475"/>
            <a:ext cx="114093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pic>
        <p:nvPicPr>
          <p:cNvPr id="10" name="Picture 5" descr="A logo for a farm&#10;&#10;Description automatically generated">
            <a:extLst>
              <a:ext uri="{FF2B5EF4-FFF2-40B4-BE49-F238E27FC236}">
                <a16:creationId xmlns:a16="http://schemas.microsoft.com/office/drawing/2014/main" id="{B11A6D50-1C8E-AF82-F763-C71E9EA35DA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2638" y="414338"/>
            <a:ext cx="16843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BBF6DCC3-8749-2204-3124-70DC2B976B41}"/>
              </a:ext>
            </a:extLst>
          </p:cNvPr>
          <p:cNvSpPr>
            <a:spLocks noGrp="1"/>
          </p:cNvSpPr>
          <p:nvPr>
            <p:ph type="body" idx="1" hasCustomPrompt="1"/>
          </p:nvPr>
        </p:nvSpPr>
        <p:spPr>
          <a:xfrm>
            <a:off x="7474226" y="2458866"/>
            <a:ext cx="4285974" cy="823912"/>
          </a:xfrm>
        </p:spPr>
        <p:txBody>
          <a:bodyPr anchor="b"/>
          <a:lstStyle>
            <a:lvl1pPr marL="0" indent="0">
              <a:lnSpc>
                <a:spcPts val="2500"/>
              </a:lnSpc>
              <a:buNone/>
              <a:defRPr sz="3000" b="1">
                <a:solidFill>
                  <a:schemeClr val="accent1"/>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17C04C3A-1B5C-E443-FEEE-E7B9A712FD9A}"/>
              </a:ext>
            </a:extLst>
          </p:cNvPr>
          <p:cNvSpPr>
            <a:spLocks noGrp="1"/>
          </p:cNvSpPr>
          <p:nvPr>
            <p:ph sz="half" idx="2"/>
          </p:nvPr>
        </p:nvSpPr>
        <p:spPr>
          <a:xfrm>
            <a:off x="7474226" y="3282778"/>
            <a:ext cx="4285974" cy="3167235"/>
          </a:xfrm>
        </p:spPr>
        <p:txBody>
          <a:bodyPr/>
          <a:lstStyle>
            <a:lvl1pPr>
              <a:defRPr sz="1600" b="0" i="0">
                <a:latin typeface="Roboto" panose="02000000000000000000" pitchFamily="2" charset="0"/>
                <a:ea typeface="Roboto" panose="02000000000000000000" pitchFamily="2" charset="0"/>
                <a:cs typeface="Open Sans" panose="020B0606030504020204" pitchFamily="34" charset="0"/>
              </a:defRPr>
            </a:lvl1pPr>
            <a:lvl2pPr>
              <a:defRPr sz="1400" b="0" i="0">
                <a:latin typeface="Roboto" panose="02000000000000000000" pitchFamily="2" charset="0"/>
                <a:ea typeface="Roboto" panose="02000000000000000000" pitchFamily="2" charset="0"/>
                <a:cs typeface="Open Sans" panose="020B0606030504020204" pitchFamily="34" charset="0"/>
              </a:defRPr>
            </a:lvl2pPr>
            <a:lvl3pPr>
              <a:defRPr sz="1400" b="0" i="0">
                <a:latin typeface="Roboto" panose="02000000000000000000" pitchFamily="2" charset="0"/>
                <a:ea typeface="Roboto" panose="02000000000000000000" pitchFamily="2" charset="0"/>
                <a:cs typeface="Open Sans" panose="020B0606030504020204" pitchFamily="34" charset="0"/>
              </a:defRPr>
            </a:lvl3pPr>
            <a:lvl4pPr>
              <a:defRPr sz="1400" b="0" i="0">
                <a:latin typeface="Roboto" panose="02000000000000000000" pitchFamily="2" charset="0"/>
                <a:ea typeface="Roboto" panose="02000000000000000000" pitchFamily="2" charset="0"/>
                <a:cs typeface="Open Sans" panose="020B0606030504020204" pitchFamily="34" charset="0"/>
              </a:defRPr>
            </a:lvl4pPr>
            <a:lvl5pPr>
              <a:defRPr sz="1400" b="0" i="0">
                <a:latin typeface="Roboto" panose="02000000000000000000" pitchFamily="2" charset="0"/>
                <a:ea typeface="Roboto" panose="02000000000000000000" pitchFamily="2"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2">
            <a:extLst>
              <a:ext uri="{FF2B5EF4-FFF2-40B4-BE49-F238E27FC236}">
                <a16:creationId xmlns:a16="http://schemas.microsoft.com/office/drawing/2014/main" id="{9AC6BFC4-DB9D-B16C-80B5-A7821C8FE17A}"/>
              </a:ext>
            </a:extLst>
          </p:cNvPr>
          <p:cNvSpPr>
            <a:spLocks noGrp="1"/>
          </p:cNvSpPr>
          <p:nvPr>
            <p:ph type="title" hasCustomPrompt="1"/>
          </p:nvPr>
        </p:nvSpPr>
        <p:spPr>
          <a:xfrm>
            <a:off x="2773016" y="504031"/>
            <a:ext cx="8289235" cy="1325563"/>
          </a:xfrm>
        </p:spPr>
        <p:txBody>
          <a:bodyPr/>
          <a:lstStyle>
            <a:lvl1pPr>
              <a:lnSpc>
                <a:spcPts val="3700"/>
              </a:lnSpc>
              <a:defRPr sz="4500" b="1">
                <a:latin typeface="Roboto" panose="02000000000000000000" pitchFamily="2" charset="0"/>
                <a:ea typeface="Roboto" panose="02000000000000000000" pitchFamily="2" charset="0"/>
              </a:defRPr>
            </a:lvl1pPr>
          </a:lstStyle>
          <a:p>
            <a:r>
              <a:rPr lang="en-US"/>
              <a:t>CLICK TO EDIT </a:t>
            </a:r>
            <a:br>
              <a:rPr lang="en-US"/>
            </a:br>
            <a:r>
              <a:rPr lang="en-US"/>
              <a:t>MASTER TITLE STYLE</a:t>
            </a:r>
          </a:p>
        </p:txBody>
      </p:sp>
      <p:sp>
        <p:nvSpPr>
          <p:cNvPr id="8" name="Picture Placeholder 7">
            <a:extLst>
              <a:ext uri="{FF2B5EF4-FFF2-40B4-BE49-F238E27FC236}">
                <a16:creationId xmlns:a16="http://schemas.microsoft.com/office/drawing/2014/main" id="{4FBB41AA-E1B6-B730-8005-DE7B8B4CEBB3}"/>
              </a:ext>
            </a:extLst>
          </p:cNvPr>
          <p:cNvSpPr>
            <a:spLocks noGrp="1"/>
          </p:cNvSpPr>
          <p:nvPr>
            <p:ph type="pic" sz="quarter" idx="10"/>
          </p:nvPr>
        </p:nvSpPr>
        <p:spPr>
          <a:xfrm>
            <a:off x="782638" y="1768475"/>
            <a:ext cx="6364287" cy="4681538"/>
          </a:xfrm>
        </p:spPr>
        <p:txBody>
          <a:bodyPr/>
          <a:lstStyle/>
          <a:p>
            <a:endParaRPr lang="en-US"/>
          </a:p>
        </p:txBody>
      </p:sp>
    </p:spTree>
    <p:extLst>
      <p:ext uri="{BB962C8B-B14F-4D97-AF65-F5344CB8AC3E}">
        <p14:creationId xmlns:p14="http://schemas.microsoft.com/office/powerpoint/2010/main" val="106675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A99109-AC14-68DC-6E71-315F3C52EAF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FB5916B-8DFD-F248-8F6D-FE8BAE99D4F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6EFEB82-929B-622B-E6FC-31E043454E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FB59EF8-C58F-2446-BEB9-0270DCF14795}" type="datetimeFigureOut">
              <a:rPr lang="en-US"/>
              <a:pPr>
                <a:defRPr/>
              </a:pPr>
              <a:t>6/25/2024</a:t>
            </a:fld>
            <a:endParaRPr lang="en-US"/>
          </a:p>
        </p:txBody>
      </p:sp>
      <p:sp>
        <p:nvSpPr>
          <p:cNvPr id="5" name="Footer Placeholder 4">
            <a:extLst>
              <a:ext uri="{FF2B5EF4-FFF2-40B4-BE49-F238E27FC236}">
                <a16:creationId xmlns:a16="http://schemas.microsoft.com/office/drawing/2014/main" id="{0B55D8E6-7665-3276-7A58-93DF05B50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F0EF5E5-EFBE-363F-A2E2-1B816E858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2AB41B9-317F-F04B-8CF4-00ED546760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55" r:id="rId4"/>
    <p:sldLayoutId id="2147483661" r:id="rId5"/>
    <p:sldLayoutId id="2147483660" r:id="rId6"/>
    <p:sldLayoutId id="2147483662" r:id="rId7"/>
  </p:sldLayoutIdLst>
  <p:txStyles>
    <p:titleStyle>
      <a:lvl1pPr algn="l" rtl="0" eaLnBrk="0" fontAlgn="base" hangingPunct="0">
        <a:lnSpc>
          <a:spcPct val="90000"/>
        </a:lnSpc>
        <a:spcBef>
          <a:spcPct val="0"/>
        </a:spcBef>
        <a:spcAft>
          <a:spcPct val="0"/>
        </a:spcAft>
        <a:defRPr sz="4400" b="1" kern="1200">
          <a:solidFill>
            <a:schemeClr val="tx1"/>
          </a:solidFill>
          <a:latin typeface="Roboto" panose="02000000000000000000" pitchFamily="2" charset="0"/>
          <a:ea typeface="Roboto" panose="02000000000000000000" pitchFamily="2"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hyperlink" Target="https://www.yummly.com/recipe/Sausage-Spinach-Quiche-2248867" TargetMode="External"/><Relationship Id="rId1" Type="http://schemas.openxmlformats.org/officeDocument/2006/relationships/slideLayout" Target="../slideLayouts/slideLayout7.xml"/><Relationship Id="rId6" Type="http://schemas.openxmlformats.org/officeDocument/2006/relationships/hyperlink" Target="https://www.yummly.com/recipe/Chorizo-Meatballs-with-Manchego-Cheese-1339758" TargetMode="External"/><Relationship Id="rId5" Type="http://schemas.openxmlformats.org/officeDocument/2006/relationships/image" Target="../media/image23.jpeg"/><Relationship Id="rId4" Type="http://schemas.openxmlformats.org/officeDocument/2006/relationships/hyperlink" Target="https://www.yummly.com/recipe/Pork-Wontons-with-Crispy-Chili-Oil-964900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3" name="Picture 2" descr="A dark wood surface with cracks&#10;&#10;Description automatically generated">
            <a:extLst>
              <a:ext uri="{FF2B5EF4-FFF2-40B4-BE49-F238E27FC236}">
                <a16:creationId xmlns:a16="http://schemas.microsoft.com/office/drawing/2014/main" id="{038F0429-26E7-095F-03FD-7120FE3BB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6E1785A-72D4-6A7B-C979-EF2C83ECECDD}"/>
              </a:ext>
            </a:extLst>
          </p:cNvPr>
          <p:cNvSpPr txBox="1"/>
          <p:nvPr/>
        </p:nvSpPr>
        <p:spPr>
          <a:xfrm>
            <a:off x="258763" y="4305300"/>
            <a:ext cx="11672887" cy="2349500"/>
          </a:xfrm>
          <a:prstGeom prst="rect">
            <a:avLst/>
          </a:prstGeom>
          <a:noFill/>
        </p:spPr>
        <p:txBody>
          <a:bodyPr>
            <a:spAutoFit/>
          </a:bodyPr>
          <a:lstStyle/>
          <a:p>
            <a:pPr algn="ctr" eaLnBrk="1" fontAlgn="auto" hangingPunct="1">
              <a:lnSpc>
                <a:spcPts val="7000"/>
              </a:lnSpc>
              <a:spcBef>
                <a:spcPts val="0"/>
              </a:spcBef>
              <a:spcAft>
                <a:spcPts val="0"/>
              </a:spcAft>
              <a:defRPr/>
            </a:pPr>
            <a:r>
              <a:rPr lang="en-US" sz="8000" b="1">
                <a:solidFill>
                  <a:srgbClr val="F4EDE2"/>
                </a:solidFill>
                <a:latin typeface="Roboto" panose="02000000000000000000" pitchFamily="2" charset="0"/>
                <a:ea typeface="Roboto" panose="02000000000000000000" pitchFamily="2" charset="0"/>
              </a:rPr>
              <a:t>PREMIUM QUALITY</a:t>
            </a:r>
          </a:p>
          <a:p>
            <a:pPr algn="ctr" eaLnBrk="1" fontAlgn="auto" hangingPunct="1">
              <a:lnSpc>
                <a:spcPts val="7000"/>
              </a:lnSpc>
              <a:spcBef>
                <a:spcPts val="0"/>
              </a:spcBef>
              <a:spcAft>
                <a:spcPts val="0"/>
              </a:spcAft>
              <a:defRPr/>
            </a:pPr>
            <a:r>
              <a:rPr lang="en-US" sz="8000" b="1">
                <a:solidFill>
                  <a:srgbClr val="F4EDE2"/>
                </a:solidFill>
                <a:latin typeface="Roboto" panose="02000000000000000000" pitchFamily="2" charset="0"/>
                <a:ea typeface="Roboto" panose="02000000000000000000" pitchFamily="2" charset="0"/>
              </a:rPr>
              <a:t>FROM THE GROUND UP</a:t>
            </a:r>
          </a:p>
          <a:p>
            <a:pPr algn="ctr" eaLnBrk="1" fontAlgn="auto" hangingPunct="1">
              <a:spcBef>
                <a:spcPts val="0"/>
              </a:spcBef>
              <a:spcAft>
                <a:spcPts val="0"/>
              </a:spcAft>
              <a:defRPr/>
            </a:pPr>
            <a:r>
              <a:rPr lang="en-US" sz="2500" spc="300">
                <a:solidFill>
                  <a:schemeClr val="bg1"/>
                </a:solidFill>
                <a:latin typeface="Roboto" panose="02000000000000000000" pitchFamily="2" charset="0"/>
                <a:ea typeface="Roboto" panose="02000000000000000000" pitchFamily="2" charset="0"/>
              </a:rPr>
              <a:t>GROUND SAUSAGE ROLLS</a:t>
            </a:r>
          </a:p>
        </p:txBody>
      </p:sp>
      <p:sp>
        <p:nvSpPr>
          <p:cNvPr id="2" name="Rectangle 1">
            <a:extLst>
              <a:ext uri="{FF2B5EF4-FFF2-40B4-BE49-F238E27FC236}">
                <a16:creationId xmlns:a16="http://schemas.microsoft.com/office/drawing/2014/main" id="{FEE55D42-CEE0-6B76-E774-6B328A8B6DAF}"/>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descr="A pan full of food&#10;&#10;Description automatically generated">
            <a:extLst>
              <a:ext uri="{FF2B5EF4-FFF2-40B4-BE49-F238E27FC236}">
                <a16:creationId xmlns:a16="http://schemas.microsoft.com/office/drawing/2014/main" id="{BFC9EFCB-A4BB-FFD2-3567-C71D973067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1225" y="-61913"/>
            <a:ext cx="9561513" cy="5140326"/>
          </a:xfrm>
          <a:prstGeom prst="rect">
            <a:avLst/>
          </a:prstGeom>
          <a:effectLst>
            <a:outerShdw blurRad="591744" dist="434468" dir="3660000" algn="tl" rotWithShape="0">
              <a:prstClr val="black">
                <a:alpha val="40000"/>
              </a:prstClr>
            </a:outerShdw>
          </a:effectLst>
        </p:spPr>
      </p:pic>
      <p:pic>
        <p:nvPicPr>
          <p:cNvPr id="7" name="Picture 6" descr="A logo for a farm&#10;&#10;Description automatically generated">
            <a:extLst>
              <a:ext uri="{FF2B5EF4-FFF2-40B4-BE49-F238E27FC236}">
                <a16:creationId xmlns:a16="http://schemas.microsoft.com/office/drawing/2014/main" id="{AEB31479-55C4-95BD-6232-91CB6E6A3F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7100" y="893763"/>
            <a:ext cx="2717800" cy="1835150"/>
          </a:xfrm>
          <a:prstGeom prst="rect">
            <a:avLst/>
          </a:prstGeom>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1B262B-763C-0A59-AC1B-06FE3E30278F}"/>
              </a:ext>
            </a:extLst>
          </p:cNvPr>
          <p:cNvPicPr>
            <a:picLocks noChangeAspect="1"/>
          </p:cNvPicPr>
          <p:nvPr/>
        </p:nvPicPr>
        <p:blipFill rotWithShape="1">
          <a:blip r:embed="rId3" cstate="email">
            <a:duotone>
              <a:schemeClr val="accent1">
                <a:shade val="45000"/>
                <a:satMod val="135000"/>
              </a:schemeClr>
              <a:prstClr val="white"/>
            </a:duotone>
            <a:lum bright="20000"/>
            <a:alphaModFix amt="50000"/>
            <a:extLst>
              <a:ext uri="{28A0092B-C50C-407E-A947-70E740481C1C}">
                <a14:useLocalDpi xmlns:a14="http://schemas.microsoft.com/office/drawing/2010/main"/>
              </a:ext>
            </a:extLst>
          </a:blip>
          <a:srcRect b="6911"/>
          <a:stretch/>
        </p:blipFill>
        <p:spPr>
          <a:xfrm>
            <a:off x="3667905" y="2556937"/>
            <a:ext cx="7994236" cy="4301063"/>
          </a:xfrm>
          <a:prstGeom prst="rect">
            <a:avLst/>
          </a:prstGeom>
        </p:spPr>
      </p:pic>
      <p:sp>
        <p:nvSpPr>
          <p:cNvPr id="2" name="Title 1">
            <a:extLst>
              <a:ext uri="{FF2B5EF4-FFF2-40B4-BE49-F238E27FC236}">
                <a16:creationId xmlns:a16="http://schemas.microsoft.com/office/drawing/2014/main" id="{7E1DA708-E62F-86E5-5205-9808B6D2C296}"/>
              </a:ext>
            </a:extLst>
          </p:cNvPr>
          <p:cNvSpPr>
            <a:spLocks noGrp="1"/>
          </p:cNvSpPr>
          <p:nvPr>
            <p:ph type="title"/>
          </p:nvPr>
        </p:nvSpPr>
        <p:spPr>
          <a:xfrm>
            <a:off x="682625" y="741405"/>
            <a:ext cx="7994236" cy="1088189"/>
          </a:xfrm>
        </p:spPr>
        <p:txBody>
          <a:bodyPr/>
          <a:lstStyle/>
          <a:p>
            <a:r>
              <a:rPr lang="en-US"/>
              <a:t>GROUND MEAT </a:t>
            </a:r>
            <a:br>
              <a:rPr lang="en-US"/>
            </a:br>
            <a:r>
              <a:rPr lang="en-US"/>
              <a:t>SHOWS GROWTH.</a:t>
            </a:r>
          </a:p>
        </p:txBody>
      </p:sp>
      <p:sp>
        <p:nvSpPr>
          <p:cNvPr id="4" name="Content Placeholder 3">
            <a:extLst>
              <a:ext uri="{FF2B5EF4-FFF2-40B4-BE49-F238E27FC236}">
                <a16:creationId xmlns:a16="http://schemas.microsoft.com/office/drawing/2014/main" id="{83C83BC9-38E3-9942-7D54-87DCC792F834}"/>
              </a:ext>
            </a:extLst>
          </p:cNvPr>
          <p:cNvSpPr>
            <a:spLocks noGrp="1"/>
          </p:cNvSpPr>
          <p:nvPr>
            <p:ph sz="half" idx="2"/>
          </p:nvPr>
        </p:nvSpPr>
        <p:spPr>
          <a:xfrm>
            <a:off x="682625" y="3690765"/>
            <a:ext cx="4285974" cy="3167235"/>
          </a:xfrm>
        </p:spPr>
        <p:txBody>
          <a:bodyPr/>
          <a:lstStyle/>
          <a:p>
            <a:r>
              <a:rPr lang="en-US"/>
              <a:t>Ground pork is gaining traction due to its lower price point, convenience, versatility and quick cook times.</a:t>
            </a:r>
          </a:p>
          <a:p>
            <a:r>
              <a:rPr lang="en-US"/>
              <a:t>Spotlight: breakfast sausage with 89% of chub/roll sausage category sales.</a:t>
            </a:r>
          </a:p>
        </p:txBody>
      </p:sp>
      <p:sp>
        <p:nvSpPr>
          <p:cNvPr id="5" name="Text Placeholder 1">
            <a:extLst>
              <a:ext uri="{FF2B5EF4-FFF2-40B4-BE49-F238E27FC236}">
                <a16:creationId xmlns:a16="http://schemas.microsoft.com/office/drawing/2014/main" id="{63852C3F-6618-9980-AC27-8E040E1FEE4A}"/>
              </a:ext>
            </a:extLst>
          </p:cNvPr>
          <p:cNvSpPr>
            <a:spLocks noGrp="1"/>
          </p:cNvSpPr>
          <p:nvPr>
            <p:ph type="body" idx="1"/>
          </p:nvPr>
        </p:nvSpPr>
        <p:spPr>
          <a:xfrm>
            <a:off x="682625" y="2866853"/>
            <a:ext cx="4285974" cy="823912"/>
          </a:xfrm>
        </p:spPr>
        <p:txBody>
          <a:bodyPr/>
          <a:lstStyle/>
          <a:p>
            <a:r>
              <a:rPr lang="en-US"/>
              <a:t>GROUND PORK’S </a:t>
            </a:r>
            <a:br>
              <a:rPr lang="en-US"/>
            </a:br>
            <a:r>
              <a:rPr lang="en-US"/>
              <a:t>MEAT MARKET </a:t>
            </a:r>
            <a:br>
              <a:rPr lang="en-US"/>
            </a:br>
            <a:r>
              <a:rPr lang="en-US"/>
              <a:t>SHARE IS INCREASING.</a:t>
            </a:r>
          </a:p>
        </p:txBody>
      </p:sp>
      <p:pic>
        <p:nvPicPr>
          <p:cNvPr id="11" name="Picture 10" descr="A plate of raw hamburger patties&#10;&#10;Description automatically generated">
            <a:extLst>
              <a:ext uri="{FF2B5EF4-FFF2-40B4-BE49-F238E27FC236}">
                <a16:creationId xmlns:a16="http://schemas.microsoft.com/office/drawing/2014/main" id="{FB2316F0-7F49-1D5A-51D2-23F2E62283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6177" y="2038864"/>
            <a:ext cx="4497860" cy="4620371"/>
          </a:xfrm>
          <a:prstGeom prst="rect">
            <a:avLst/>
          </a:prstGeom>
          <a:effectLst>
            <a:outerShdw blurRad="182643" dist="206164" dir="2700000" algn="tl" rotWithShape="0">
              <a:prstClr val="black">
                <a:alpha val="7590"/>
              </a:prstClr>
            </a:outerShdw>
          </a:effectLst>
        </p:spPr>
      </p:pic>
      <p:sp>
        <p:nvSpPr>
          <p:cNvPr id="7" name="TextBox 6">
            <a:extLst>
              <a:ext uri="{FF2B5EF4-FFF2-40B4-BE49-F238E27FC236}">
                <a16:creationId xmlns:a16="http://schemas.microsoft.com/office/drawing/2014/main" id="{3574E980-7FED-2F36-3C0F-3F1C282E93AC}"/>
              </a:ext>
            </a:extLst>
          </p:cNvPr>
          <p:cNvSpPr txBox="1"/>
          <p:nvPr/>
        </p:nvSpPr>
        <p:spPr>
          <a:xfrm>
            <a:off x="5688434" y="3548878"/>
            <a:ext cx="3515000" cy="1246495"/>
          </a:xfrm>
          <a:prstGeom prst="rect">
            <a:avLst/>
          </a:prstGeom>
          <a:noFill/>
          <a:effectLst>
            <a:outerShdw blurRad="239872" dist="38100" dir="5400000" algn="t" rotWithShape="0">
              <a:prstClr val="black">
                <a:alpha val="40000"/>
              </a:prstClr>
            </a:outerShdw>
          </a:effectLst>
        </p:spPr>
        <p:txBody>
          <a:bodyPr wrap="square">
            <a:spAutoFit/>
          </a:bodyPr>
          <a:lstStyle/>
          <a:p>
            <a:pPr algn="ctr" eaLnBrk="1" fontAlgn="auto" hangingPunct="1">
              <a:spcBef>
                <a:spcPts val="0"/>
              </a:spcBef>
              <a:spcAft>
                <a:spcPts val="0"/>
              </a:spcAft>
              <a:defRPr/>
            </a:pPr>
            <a:r>
              <a:rPr lang="en-US" sz="7500" b="1" spc="-300">
                <a:solidFill>
                  <a:schemeClr val="bg1"/>
                </a:solidFill>
                <a:latin typeface="Roboto" panose="02000000000000000000" pitchFamily="2" charset="0"/>
                <a:ea typeface="Roboto" panose="02000000000000000000" pitchFamily="2" charset="0"/>
                <a:cs typeface="Times New Roman" panose="02020603050405020304" pitchFamily="18" charset="0"/>
              </a:rPr>
              <a:t>$220M</a:t>
            </a:r>
            <a:endParaRPr lang="en-US" sz="7500" spc="-300">
              <a:solidFill>
                <a:schemeClr val="bg1"/>
              </a:solidFill>
              <a:latin typeface="+mn-lt"/>
            </a:endParaRPr>
          </a:p>
        </p:txBody>
      </p:sp>
      <p:sp>
        <p:nvSpPr>
          <p:cNvPr id="8" name="TextBox 19">
            <a:extLst>
              <a:ext uri="{FF2B5EF4-FFF2-40B4-BE49-F238E27FC236}">
                <a16:creationId xmlns:a16="http://schemas.microsoft.com/office/drawing/2014/main" id="{0AB70A28-6B0F-2E05-5880-0FCF715EDAED}"/>
              </a:ext>
            </a:extLst>
          </p:cNvPr>
          <p:cNvSpPr txBox="1">
            <a:spLocks noChangeArrowheads="1"/>
          </p:cNvSpPr>
          <p:nvPr/>
        </p:nvSpPr>
        <p:spPr bwMode="auto">
          <a:xfrm>
            <a:off x="6146390" y="4688210"/>
            <a:ext cx="2599088" cy="336246"/>
          </a:xfrm>
          <a:prstGeom prst="rect">
            <a:avLst/>
          </a:prstGeom>
          <a:solidFill>
            <a:schemeClr val="accent1"/>
          </a:solidFill>
          <a:ln>
            <a:noFill/>
          </a:ln>
          <a:effectLst/>
        </p:spPr>
        <p:txBody>
          <a:bodyPr wrap="square" tIns="91440"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1500"/>
              </a:lnSpc>
              <a:spcBef>
                <a:spcPct val="0"/>
              </a:spcBef>
              <a:buFontTx/>
              <a:buNone/>
            </a:pPr>
            <a:r>
              <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rPr>
              <a:t>IN GROUND PORK SALES</a:t>
            </a:r>
            <a:endParaRPr lang="en-US" altLang="en-US" sz="1600">
              <a:solidFill>
                <a:schemeClr val="bg1"/>
              </a:solidFill>
              <a:ea typeface="Roboto" panose="02000000000000000000" pitchFamily="2" charset="0"/>
              <a:cs typeface="Times New Roman" panose="02020603050405020304" pitchFamily="18" charset="0"/>
            </a:endParaRPr>
          </a:p>
        </p:txBody>
      </p:sp>
      <p:sp>
        <p:nvSpPr>
          <p:cNvPr id="6" name="TextBox 3">
            <a:extLst>
              <a:ext uri="{FF2B5EF4-FFF2-40B4-BE49-F238E27FC236}">
                <a16:creationId xmlns:a16="http://schemas.microsoft.com/office/drawing/2014/main" id="{13D9C2F3-546E-4D73-38DE-9A7E9A24035A}"/>
              </a:ext>
            </a:extLst>
          </p:cNvPr>
          <p:cNvSpPr txBox="1">
            <a:spLocks noChangeArrowheads="1"/>
          </p:cNvSpPr>
          <p:nvPr/>
        </p:nvSpPr>
        <p:spPr bwMode="auto">
          <a:xfrm>
            <a:off x="364135" y="6510022"/>
            <a:ext cx="70752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indent="0">
              <a:lnSpc>
                <a:spcPct val="100000"/>
              </a:lnSpc>
              <a:spcBef>
                <a:spcPct val="0"/>
              </a:spcBef>
              <a:buNone/>
            </a:pPr>
            <a:r>
              <a:rPr lang="en-US" altLang="en-US" sz="1000" i="1">
                <a:solidFill>
                  <a:srgbClr val="000000"/>
                </a:solidFill>
                <a:latin typeface="Roboto"/>
                <a:ea typeface="Roboto"/>
                <a:cs typeface="Times New Roman"/>
              </a:rPr>
              <a:t>*</a:t>
            </a:r>
            <a:r>
              <a:rPr lang="en" sz="1100" i="1">
                <a:solidFill>
                  <a:srgbClr val="000000"/>
                </a:solidFill>
                <a:latin typeface="Roboto"/>
                <a:ea typeface="Roboto"/>
                <a:cs typeface="Roboto"/>
              </a:rPr>
              <a:t>Porkbusiness.com, June 2024.</a:t>
            </a:r>
            <a:endParaRPr lang="en-US" i="1"/>
          </a:p>
          <a:p>
            <a:pPr>
              <a:lnSpc>
                <a:spcPct val="100000"/>
              </a:lnSpc>
              <a:spcBef>
                <a:spcPct val="0"/>
              </a:spcBef>
            </a:pPr>
            <a:endParaRPr lang="en-US" altLang="en-US" sz="1600">
              <a:solidFill>
                <a:srgbClr val="000000"/>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2979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253312-DE64-0F7F-293E-1EA93D4B6ED5}"/>
              </a:ext>
            </a:extLst>
          </p:cNvPr>
          <p:cNvSpPr>
            <a:spLocks noGrp="1"/>
          </p:cNvSpPr>
          <p:nvPr>
            <p:ph type="body" idx="1"/>
          </p:nvPr>
        </p:nvSpPr>
        <p:spPr>
          <a:xfrm>
            <a:off x="2509679" y="5037558"/>
            <a:ext cx="7172642" cy="599759"/>
          </a:xfrm>
        </p:spPr>
        <p:txBody>
          <a:bodyPr/>
          <a:lstStyle/>
          <a:p>
            <a:pPr algn="ctr"/>
            <a:r>
              <a:rPr lang="en-US"/>
              <a:t>INSPIRATION FROM OUR RECIPE BOOK.</a:t>
            </a:r>
          </a:p>
        </p:txBody>
      </p:sp>
      <p:sp>
        <p:nvSpPr>
          <p:cNvPr id="3" name="Content Placeholder 2">
            <a:extLst>
              <a:ext uri="{FF2B5EF4-FFF2-40B4-BE49-F238E27FC236}">
                <a16:creationId xmlns:a16="http://schemas.microsoft.com/office/drawing/2014/main" id="{444A69D2-3257-EE42-795B-87B4C78E8BB4}"/>
              </a:ext>
            </a:extLst>
          </p:cNvPr>
          <p:cNvSpPr>
            <a:spLocks noGrp="1"/>
          </p:cNvSpPr>
          <p:nvPr>
            <p:ph sz="half" idx="2"/>
          </p:nvPr>
        </p:nvSpPr>
        <p:spPr>
          <a:xfrm>
            <a:off x="2509679" y="5637318"/>
            <a:ext cx="7172642" cy="693526"/>
          </a:xfrm>
        </p:spPr>
        <p:txBody>
          <a:bodyPr/>
          <a:lstStyle/>
          <a:p>
            <a:pPr marL="0" indent="0" algn="ctr">
              <a:buNone/>
            </a:pPr>
            <a:r>
              <a:rPr lang="en-US">
                <a:latin typeface="Roboto"/>
                <a:ea typeface="Roboto"/>
                <a:cs typeface="Open Sans"/>
              </a:rPr>
              <a:t>Quick and easy to cook, sausage aligns well with current consumer preferences for convenience and big flavor. </a:t>
            </a:r>
            <a:r>
              <a:rPr lang="en-US" b="1" i="1">
                <a:latin typeface="Roboto"/>
                <a:ea typeface="Roboto"/>
                <a:cs typeface="Open Sans"/>
              </a:rPr>
              <a:t>But there’s more. </a:t>
            </a:r>
            <a:endParaRPr lang="en-US" b="1" i="1"/>
          </a:p>
        </p:txBody>
      </p:sp>
      <p:sp>
        <p:nvSpPr>
          <p:cNvPr id="4" name="Title 3">
            <a:extLst>
              <a:ext uri="{FF2B5EF4-FFF2-40B4-BE49-F238E27FC236}">
                <a16:creationId xmlns:a16="http://schemas.microsoft.com/office/drawing/2014/main" id="{C582E0EA-5E9B-15D3-51AD-F1304F4311FC}"/>
              </a:ext>
            </a:extLst>
          </p:cNvPr>
          <p:cNvSpPr>
            <a:spLocks noGrp="1"/>
          </p:cNvSpPr>
          <p:nvPr>
            <p:ph type="title"/>
          </p:nvPr>
        </p:nvSpPr>
        <p:spPr/>
        <p:txBody>
          <a:bodyPr/>
          <a:lstStyle/>
          <a:p>
            <a:r>
              <a:rPr lang="en-US"/>
              <a:t>BOLD FLAVOR GOES </a:t>
            </a:r>
            <a:br>
              <a:rPr lang="en-US"/>
            </a:br>
            <a:r>
              <a:rPr lang="en-US"/>
              <a:t>BEYOND BREAKFAST.</a:t>
            </a:r>
          </a:p>
        </p:txBody>
      </p:sp>
      <p:pic>
        <p:nvPicPr>
          <p:cNvPr id="18" name="Picture 17" descr="A pie with fruit on a plate&#10;&#10;Description automatically generated">
            <a:hlinkClick r:id="rId2"/>
            <a:extLst>
              <a:ext uri="{FF2B5EF4-FFF2-40B4-BE49-F238E27FC236}">
                <a16:creationId xmlns:a16="http://schemas.microsoft.com/office/drawing/2014/main" id="{A4B6D980-9DB8-C911-275B-E92E96A925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2299" y="1784350"/>
            <a:ext cx="3347401" cy="3134040"/>
          </a:xfrm>
          <a:prstGeom prst="rect">
            <a:avLst/>
          </a:prstGeom>
        </p:spPr>
      </p:pic>
      <p:sp>
        <p:nvSpPr>
          <p:cNvPr id="6" name="TextBox 5">
            <a:extLst>
              <a:ext uri="{FF2B5EF4-FFF2-40B4-BE49-F238E27FC236}">
                <a16:creationId xmlns:a16="http://schemas.microsoft.com/office/drawing/2014/main" id="{AF2F10AB-DE3F-0DD9-1AA2-17C9318250A6}"/>
              </a:ext>
            </a:extLst>
          </p:cNvPr>
          <p:cNvSpPr txBox="1"/>
          <p:nvPr/>
        </p:nvSpPr>
        <p:spPr>
          <a:xfrm>
            <a:off x="188279" y="6450013"/>
            <a:ext cx="9763441" cy="261610"/>
          </a:xfrm>
          <a:prstGeom prst="rect">
            <a:avLst/>
          </a:prstGeom>
          <a:noFill/>
        </p:spPr>
        <p:txBody>
          <a:bodyPr wrap="square" lIns="91440" tIns="45720" rIns="91440" bIns="45720" rtlCol="0" anchor="t">
            <a:spAutoFit/>
          </a:bodyPr>
          <a:lstStyle/>
          <a:p>
            <a:r>
              <a:rPr lang="en-US" sz="1100" i="1" kern="0">
                <a:solidFill>
                  <a:srgbClr val="000000"/>
                </a:solidFill>
                <a:effectLst/>
                <a:latin typeface="Roboto Light"/>
                <a:ea typeface="Roboto Light"/>
                <a:cs typeface="Roboto Light"/>
              </a:rPr>
              <a:t>Courtesy of the National Pork Board, Des Moines, Iowa.</a:t>
            </a:r>
            <a:r>
              <a:rPr lang="en-US" sz="1100" i="1">
                <a:latin typeface="Roboto Light"/>
                <a:ea typeface="Roboto Light"/>
                <a:cs typeface="Roboto Light"/>
              </a:rPr>
              <a:t> </a:t>
            </a:r>
            <a:endParaRPr lang="en-US" sz="1200" i="1">
              <a:latin typeface="Roboto Light" panose="02000000000000000000" pitchFamily="2" charset="0"/>
              <a:ea typeface="Roboto Light" panose="02000000000000000000" pitchFamily="2" charset="0"/>
            </a:endParaRPr>
          </a:p>
        </p:txBody>
      </p:sp>
      <p:pic>
        <p:nvPicPr>
          <p:cNvPr id="20" name="Picture 19" descr="A plate of food on a white surface&#10;&#10;Description automatically generated">
            <a:hlinkClick r:id="rId4"/>
            <a:extLst>
              <a:ext uri="{FF2B5EF4-FFF2-40B4-BE49-F238E27FC236}">
                <a16:creationId xmlns:a16="http://schemas.microsoft.com/office/drawing/2014/main" id="{8118F3FD-FAD5-975F-5136-BCF6E053D3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61959" y="1784347"/>
            <a:ext cx="3347400" cy="3134041"/>
          </a:xfrm>
          <a:prstGeom prst="rect">
            <a:avLst/>
          </a:prstGeom>
        </p:spPr>
      </p:pic>
      <p:pic>
        <p:nvPicPr>
          <p:cNvPr id="13" name="Picture 12" descr="A plate of meatballs with cheese and meat on it&#10;&#10;Description automatically generated">
            <a:hlinkClick r:id="rId6"/>
            <a:extLst>
              <a:ext uri="{FF2B5EF4-FFF2-40B4-BE49-F238E27FC236}">
                <a16:creationId xmlns:a16="http://schemas.microsoft.com/office/drawing/2014/main" id="{35E22AC7-9F9A-313E-07EE-2E46389FDA6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2639" y="1784349"/>
            <a:ext cx="3347401" cy="3134041"/>
          </a:xfrm>
          <a:prstGeom prst="rect">
            <a:avLst/>
          </a:prstGeom>
        </p:spPr>
      </p:pic>
    </p:spTree>
    <p:extLst>
      <p:ext uri="{BB962C8B-B14F-4D97-AF65-F5344CB8AC3E}">
        <p14:creationId xmlns:p14="http://schemas.microsoft.com/office/powerpoint/2010/main" val="405830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A dark wood surface with cracks&#10;&#10;Description automatically generated">
            <a:extLst>
              <a:ext uri="{FF2B5EF4-FFF2-40B4-BE49-F238E27FC236}">
                <a16:creationId xmlns:a16="http://schemas.microsoft.com/office/drawing/2014/main" id="{41D04BC0-20FA-CA46-F402-F676242CD3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a:extLst>
              <a:ext uri="{FF2B5EF4-FFF2-40B4-BE49-F238E27FC236}">
                <a16:creationId xmlns:a16="http://schemas.microsoft.com/office/drawing/2014/main" id="{A07B4D02-0137-EC51-37A2-FF3C6FFAC172}"/>
              </a:ext>
            </a:extLst>
          </p:cNvPr>
          <p:cNvSpPr txBox="1">
            <a:spLocks noChangeArrowheads="1"/>
          </p:cNvSpPr>
          <p:nvPr/>
        </p:nvSpPr>
        <p:spPr bwMode="auto">
          <a:xfrm>
            <a:off x="1768475" y="2063750"/>
            <a:ext cx="836295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7000"/>
              </a:lnSpc>
            </a:pPr>
            <a:r>
              <a:rPr lang="en-US" altLang="en-US" sz="8000" b="1">
                <a:solidFill>
                  <a:srgbClr val="F4EDE2"/>
                </a:solidFill>
                <a:latin typeface="Roboto" panose="02000000000000000000" pitchFamily="2" charset="0"/>
                <a:ea typeface="Roboto" panose="02000000000000000000" pitchFamily="2" charset="0"/>
                <a:cs typeface="Roboto" panose="02000000000000000000" pitchFamily="2" charset="0"/>
              </a:rPr>
              <a:t>LET THE GOOD TIMES ROLL.</a:t>
            </a:r>
          </a:p>
        </p:txBody>
      </p:sp>
      <p:pic>
        <p:nvPicPr>
          <p:cNvPr id="22531" name="Picture 6" descr="A group of sausages on a black background&#10;&#10;Description automatically generated">
            <a:extLst>
              <a:ext uri="{FF2B5EF4-FFF2-40B4-BE49-F238E27FC236}">
                <a16:creationId xmlns:a16="http://schemas.microsoft.com/office/drawing/2014/main" id="{7DA1C09B-F763-3344-95D1-CAF2DA19CA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375" y="3241675"/>
            <a:ext cx="128587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A logo for a farm&#10;&#10;Description automatically generated">
            <a:extLst>
              <a:ext uri="{FF2B5EF4-FFF2-40B4-BE49-F238E27FC236}">
                <a16:creationId xmlns:a16="http://schemas.microsoft.com/office/drawing/2014/main" id="{C4C6FAB4-D21B-56EC-AE0C-2C7CA5C04E6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5063" y="255588"/>
            <a:ext cx="2301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A896B-5E19-4CCA-90B8-CE3EB0ADCF51}"/>
              </a:ext>
            </a:extLst>
          </p:cNvPr>
          <p:cNvSpPr/>
          <p:nvPr/>
        </p:nvSpPr>
        <p:spPr>
          <a:xfrm>
            <a:off x="0" y="0"/>
            <a:ext cx="48768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554" name="TextBox 4">
            <a:extLst>
              <a:ext uri="{FF2B5EF4-FFF2-40B4-BE49-F238E27FC236}">
                <a16:creationId xmlns:a16="http://schemas.microsoft.com/office/drawing/2014/main" id="{84FFFE70-3C5A-4A5E-5358-656D281D5421}"/>
              </a:ext>
            </a:extLst>
          </p:cNvPr>
          <p:cNvSpPr txBox="1">
            <a:spLocks noChangeArrowheads="1"/>
          </p:cNvSpPr>
          <p:nvPr/>
        </p:nvSpPr>
        <p:spPr bwMode="auto">
          <a:xfrm>
            <a:off x="682625" y="2325688"/>
            <a:ext cx="8535988"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solidFill>
                  <a:srgbClr val="231F20"/>
                </a:solidFill>
                <a:latin typeface="Roboto" panose="02000000000000000000" pitchFamily="2" charset="0"/>
                <a:ea typeface="Roboto" panose="02000000000000000000" pitchFamily="2" charset="0"/>
                <a:cs typeface="Times New Roman" panose="02020603050405020304" pitchFamily="18" charset="0"/>
              </a:rPr>
              <a:t>OUR LINEUP.</a:t>
            </a:r>
            <a:endParaRPr lang="en-US" altLang="en-US" sz="4500">
              <a:solidFill>
                <a:srgbClr val="231F20"/>
              </a:solidFill>
              <a:latin typeface="Roboto" panose="02000000000000000000" pitchFamily="2" charset="0"/>
              <a:ea typeface="Roboto" panose="02000000000000000000" pitchFamily="2" charset="0"/>
              <a:cs typeface="Times New Roman" panose="02020603050405020304" pitchFamily="18" charset="0"/>
            </a:endParaRPr>
          </a:p>
        </p:txBody>
      </p:sp>
      <p:sp>
        <p:nvSpPr>
          <p:cNvPr id="23555" name="TextBox 3">
            <a:extLst>
              <a:ext uri="{FF2B5EF4-FFF2-40B4-BE49-F238E27FC236}">
                <a16:creationId xmlns:a16="http://schemas.microsoft.com/office/drawing/2014/main" id="{E400967B-DBC9-328B-1A8B-5E7BD171F399}"/>
              </a:ext>
            </a:extLst>
          </p:cNvPr>
          <p:cNvSpPr txBox="1">
            <a:spLocks noChangeArrowheads="1"/>
          </p:cNvSpPr>
          <p:nvPr/>
        </p:nvSpPr>
        <p:spPr bwMode="auto">
          <a:xfrm>
            <a:off x="682625" y="2974975"/>
            <a:ext cx="3622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1800">
                <a:latin typeface="Roboto" panose="02000000000000000000" pitchFamily="2" charset="0"/>
                <a:ea typeface="Roboto" panose="02000000000000000000" pitchFamily="2" charset="0"/>
                <a:cs typeface="Times New Roman"/>
              </a:rPr>
              <a:t>Carlton Farms offers a full line of premium ground pork roll varieties and flavors—perfect for any recipe or occasion.</a:t>
            </a:r>
          </a:p>
        </p:txBody>
      </p:sp>
      <p:pic>
        <p:nvPicPr>
          <p:cNvPr id="23556" name="Picture 5" descr="A logo for a farm&#10;&#10;Description automatically generated">
            <a:extLst>
              <a:ext uri="{FF2B5EF4-FFF2-40B4-BE49-F238E27FC236}">
                <a16:creationId xmlns:a16="http://schemas.microsoft.com/office/drawing/2014/main" id="{360CD118-1D44-E018-FC52-A25CEA6D8A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638"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BA09E0C5-C27D-E5D5-C82A-3BEC07B11EEA}"/>
              </a:ext>
            </a:extLst>
          </p:cNvPr>
          <p:cNvCxnSpPr>
            <a:cxnSpLocks/>
          </p:cNvCxnSpPr>
          <p:nvPr/>
        </p:nvCxnSpPr>
        <p:spPr>
          <a:xfrm>
            <a:off x="5583238" y="1190625"/>
            <a:ext cx="66087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23558" name="TextBox 4">
            <a:extLst>
              <a:ext uri="{FF2B5EF4-FFF2-40B4-BE49-F238E27FC236}">
                <a16:creationId xmlns:a16="http://schemas.microsoft.com/office/drawing/2014/main" id="{5815270B-27B1-237E-0044-2F827966CCF9}"/>
              </a:ext>
            </a:extLst>
          </p:cNvPr>
          <p:cNvSpPr txBox="1">
            <a:spLocks noChangeArrowheads="1"/>
          </p:cNvSpPr>
          <p:nvPr/>
        </p:nvSpPr>
        <p:spPr bwMode="auto">
          <a:xfrm>
            <a:off x="8258175" y="584200"/>
            <a:ext cx="29225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latin typeface="Roboto" panose="02000000000000000000" pitchFamily="2" charset="0"/>
                <a:ea typeface="Roboto" panose="02000000000000000000" pitchFamily="2" charset="0"/>
                <a:cs typeface="Times New Roman" panose="02020603050405020304" pitchFamily="18" charset="0"/>
              </a:rPr>
              <a:t>GROUND PORK</a:t>
            </a:r>
          </a:p>
          <a:p>
            <a:pPr eaLnBrk="1" hangingPunct="1">
              <a:lnSpc>
                <a:spcPts val="3700"/>
              </a:lnSpc>
              <a:spcBef>
                <a:spcPct val="0"/>
              </a:spcBef>
              <a:buFontTx/>
              <a:buNone/>
            </a:pPr>
            <a:endParaRPr lang="en-US" altLang="en-US" sz="3000">
              <a:latin typeface="Roboto" panose="02000000000000000000" pitchFamily="2" charset="0"/>
              <a:ea typeface="Roboto" panose="02000000000000000000" pitchFamily="2"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A4D211FA-E3F5-A5A9-9A23-1287D2864D9A}"/>
              </a:ext>
            </a:extLst>
          </p:cNvPr>
          <p:cNvCxnSpPr>
            <a:cxnSpLocks/>
          </p:cNvCxnSpPr>
          <p:nvPr/>
        </p:nvCxnSpPr>
        <p:spPr>
          <a:xfrm>
            <a:off x="5583238" y="2455863"/>
            <a:ext cx="66087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23560" name="TextBox 4">
            <a:extLst>
              <a:ext uri="{FF2B5EF4-FFF2-40B4-BE49-F238E27FC236}">
                <a16:creationId xmlns:a16="http://schemas.microsoft.com/office/drawing/2014/main" id="{8F329A46-E8B2-620B-ED1F-E9F360A37D3C}"/>
              </a:ext>
            </a:extLst>
          </p:cNvPr>
          <p:cNvSpPr txBox="1">
            <a:spLocks noChangeArrowheads="1"/>
          </p:cNvSpPr>
          <p:nvPr/>
        </p:nvSpPr>
        <p:spPr bwMode="auto">
          <a:xfrm>
            <a:off x="8258175" y="1847850"/>
            <a:ext cx="29225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latin typeface="Roboto" panose="02000000000000000000" pitchFamily="2" charset="0"/>
                <a:ea typeface="Roboto" panose="02000000000000000000" pitchFamily="2" charset="0"/>
                <a:cs typeface="Times New Roman" panose="02020603050405020304" pitchFamily="18" charset="0"/>
              </a:rPr>
              <a:t>BREAKFAST</a:t>
            </a:r>
          </a:p>
          <a:p>
            <a:pPr eaLnBrk="1" hangingPunct="1">
              <a:lnSpc>
                <a:spcPts val="3700"/>
              </a:lnSpc>
              <a:spcBef>
                <a:spcPct val="0"/>
              </a:spcBef>
              <a:buFontTx/>
              <a:buNone/>
            </a:pPr>
            <a:endParaRPr lang="en-US" altLang="en-US" sz="3000">
              <a:latin typeface="Roboto" panose="02000000000000000000" pitchFamily="2" charset="0"/>
              <a:ea typeface="Roboto"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45992A-0C96-336E-7075-811A180DBED3}"/>
              </a:ext>
            </a:extLst>
          </p:cNvPr>
          <p:cNvCxnSpPr>
            <a:cxnSpLocks/>
          </p:cNvCxnSpPr>
          <p:nvPr/>
        </p:nvCxnSpPr>
        <p:spPr>
          <a:xfrm>
            <a:off x="5583238" y="3721100"/>
            <a:ext cx="66087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23562" name="TextBox 4">
            <a:extLst>
              <a:ext uri="{FF2B5EF4-FFF2-40B4-BE49-F238E27FC236}">
                <a16:creationId xmlns:a16="http://schemas.microsoft.com/office/drawing/2014/main" id="{7D27590C-01BA-D111-4A09-3B88A72B4E20}"/>
              </a:ext>
            </a:extLst>
          </p:cNvPr>
          <p:cNvSpPr txBox="1">
            <a:spLocks noChangeArrowheads="1"/>
          </p:cNvSpPr>
          <p:nvPr/>
        </p:nvSpPr>
        <p:spPr bwMode="auto">
          <a:xfrm>
            <a:off x="8258175" y="3113088"/>
            <a:ext cx="396081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latin typeface="Roboto" panose="02000000000000000000" pitchFamily="2" charset="0"/>
                <a:ea typeface="Roboto" panose="02000000000000000000" pitchFamily="2" charset="0"/>
                <a:cs typeface="Times New Roman" panose="02020603050405020304" pitchFamily="18" charset="0"/>
              </a:rPr>
              <a:t>SPICY BREAKFAST</a:t>
            </a:r>
          </a:p>
          <a:p>
            <a:pPr eaLnBrk="1" hangingPunct="1">
              <a:lnSpc>
                <a:spcPts val="3700"/>
              </a:lnSpc>
              <a:spcBef>
                <a:spcPct val="0"/>
              </a:spcBef>
              <a:buFontTx/>
              <a:buNone/>
            </a:pPr>
            <a:endParaRPr lang="en-US" altLang="en-US" sz="3000">
              <a:latin typeface="Roboto" panose="02000000000000000000" pitchFamily="2" charset="0"/>
              <a:ea typeface="Roboto" panose="02000000000000000000" pitchFamily="2"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B492DE8D-089F-C53E-9BB2-E0354CE19165}"/>
              </a:ext>
            </a:extLst>
          </p:cNvPr>
          <p:cNvCxnSpPr>
            <a:cxnSpLocks/>
          </p:cNvCxnSpPr>
          <p:nvPr/>
        </p:nvCxnSpPr>
        <p:spPr>
          <a:xfrm>
            <a:off x="5583238" y="4986338"/>
            <a:ext cx="66087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23564" name="TextBox 4">
            <a:extLst>
              <a:ext uri="{FF2B5EF4-FFF2-40B4-BE49-F238E27FC236}">
                <a16:creationId xmlns:a16="http://schemas.microsoft.com/office/drawing/2014/main" id="{D649383C-514E-E364-D48A-C916F239A470}"/>
              </a:ext>
            </a:extLst>
          </p:cNvPr>
          <p:cNvSpPr txBox="1">
            <a:spLocks noChangeArrowheads="1"/>
          </p:cNvSpPr>
          <p:nvPr/>
        </p:nvSpPr>
        <p:spPr bwMode="auto">
          <a:xfrm>
            <a:off x="8258175" y="4378325"/>
            <a:ext cx="29225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latin typeface="Roboto" panose="02000000000000000000" pitchFamily="2" charset="0"/>
                <a:ea typeface="Roboto" panose="02000000000000000000" pitchFamily="2" charset="0"/>
                <a:cs typeface="Times New Roman" panose="02020603050405020304" pitchFamily="18" charset="0"/>
              </a:rPr>
              <a:t>MILD ITALIAN</a:t>
            </a:r>
          </a:p>
          <a:p>
            <a:pPr eaLnBrk="1" hangingPunct="1">
              <a:lnSpc>
                <a:spcPts val="3700"/>
              </a:lnSpc>
              <a:spcBef>
                <a:spcPct val="0"/>
              </a:spcBef>
              <a:buFontTx/>
              <a:buNone/>
            </a:pPr>
            <a:endParaRPr lang="en-US" altLang="en-US" sz="3000">
              <a:latin typeface="Roboto" panose="02000000000000000000" pitchFamily="2" charset="0"/>
              <a:ea typeface="Roboto" panose="02000000000000000000" pitchFamily="2"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5FFF3E7D-476A-721E-CD93-20D05098B969}"/>
              </a:ext>
            </a:extLst>
          </p:cNvPr>
          <p:cNvCxnSpPr>
            <a:cxnSpLocks/>
          </p:cNvCxnSpPr>
          <p:nvPr/>
        </p:nvCxnSpPr>
        <p:spPr>
          <a:xfrm>
            <a:off x="5583238" y="6249988"/>
            <a:ext cx="66087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23566" name="TextBox 4">
            <a:extLst>
              <a:ext uri="{FF2B5EF4-FFF2-40B4-BE49-F238E27FC236}">
                <a16:creationId xmlns:a16="http://schemas.microsoft.com/office/drawing/2014/main" id="{6A1CCDE2-383E-FA2B-03B7-155D69FFD1D6}"/>
              </a:ext>
            </a:extLst>
          </p:cNvPr>
          <p:cNvSpPr txBox="1">
            <a:spLocks noChangeArrowheads="1"/>
          </p:cNvSpPr>
          <p:nvPr/>
        </p:nvSpPr>
        <p:spPr bwMode="auto">
          <a:xfrm>
            <a:off x="8258175" y="5643563"/>
            <a:ext cx="47037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latin typeface="Roboto" panose="02000000000000000000" pitchFamily="2" charset="0"/>
                <a:ea typeface="Roboto" panose="02000000000000000000" pitchFamily="2" charset="0"/>
                <a:cs typeface="Times New Roman" panose="02020603050405020304" pitchFamily="18" charset="0"/>
              </a:rPr>
              <a:t>MEXICAN CHORIZO</a:t>
            </a:r>
          </a:p>
          <a:p>
            <a:pPr eaLnBrk="1" hangingPunct="1">
              <a:lnSpc>
                <a:spcPts val="3700"/>
              </a:lnSpc>
              <a:spcBef>
                <a:spcPct val="0"/>
              </a:spcBef>
              <a:buFontTx/>
              <a:buNone/>
            </a:pPr>
            <a:endParaRPr lang="en-US" altLang="en-US" sz="3000">
              <a:latin typeface="Roboto" panose="02000000000000000000" pitchFamily="2" charset="0"/>
              <a:ea typeface="Roboto" panose="02000000000000000000" pitchFamily="2" charset="0"/>
              <a:cs typeface="Times New Roman" panose="02020603050405020304" pitchFamily="18" charset="0"/>
            </a:endParaRPr>
          </a:p>
        </p:txBody>
      </p:sp>
      <p:pic>
        <p:nvPicPr>
          <p:cNvPr id="23567" name="Picture 18" descr="Several sausages in a row&#10;&#10;Description automatically generated">
            <a:extLst>
              <a:ext uri="{FF2B5EF4-FFF2-40B4-BE49-F238E27FC236}">
                <a16:creationId xmlns:a16="http://schemas.microsoft.com/office/drawing/2014/main" id="{94A3C509-64E8-590E-147D-A8A94B08A2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3238" y="195263"/>
            <a:ext cx="260826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9" descr="Several sausages in a row&#10;&#10;Description automatically generated">
            <a:extLst>
              <a:ext uri="{FF2B5EF4-FFF2-40B4-BE49-F238E27FC236}">
                <a16:creationId xmlns:a16="http://schemas.microsoft.com/office/drawing/2014/main" id="{05C25CB8-6A0F-7AA3-C1CE-29419A9BFAB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3238" y="1446213"/>
            <a:ext cx="260826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0" descr="Several sausages in a row&#10;&#10;Description automatically generated">
            <a:extLst>
              <a:ext uri="{FF2B5EF4-FFF2-40B4-BE49-F238E27FC236}">
                <a16:creationId xmlns:a16="http://schemas.microsoft.com/office/drawing/2014/main" id="{34F373F2-6227-7192-D4EA-FC296DD0A5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02288" y="2703513"/>
            <a:ext cx="260826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21" descr="Several sausages in a row&#10;&#10;Description automatically generated">
            <a:extLst>
              <a:ext uri="{FF2B5EF4-FFF2-40B4-BE49-F238E27FC236}">
                <a16:creationId xmlns:a16="http://schemas.microsoft.com/office/drawing/2014/main" id="{FB5D1200-C162-0804-8E7D-69450461F06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3238" y="3968750"/>
            <a:ext cx="26082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22" descr="Several sausages in a row&#10;&#10;Description automatically generated">
            <a:extLst>
              <a:ext uri="{FF2B5EF4-FFF2-40B4-BE49-F238E27FC236}">
                <a16:creationId xmlns:a16="http://schemas.microsoft.com/office/drawing/2014/main" id="{88732320-7E58-50F4-DF34-EDDBBE6C0E7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02288" y="5207000"/>
            <a:ext cx="26082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870C9-FA6D-EA4F-186C-085559BB8730}"/>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C01E36BC-3BFD-DD70-A22E-53C7164C6F42}"/>
              </a:ext>
            </a:extLst>
          </p:cNvPr>
          <p:cNvSpPr/>
          <p:nvPr/>
        </p:nvSpPr>
        <p:spPr>
          <a:xfrm>
            <a:off x="0" y="5770563"/>
            <a:ext cx="12192000" cy="108743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579" name="TextBox 4">
            <a:extLst>
              <a:ext uri="{FF2B5EF4-FFF2-40B4-BE49-F238E27FC236}">
                <a16:creationId xmlns:a16="http://schemas.microsoft.com/office/drawing/2014/main" id="{4C64BDB6-57DC-4CED-F931-8DB0C0312CD2}"/>
              </a:ext>
            </a:extLst>
          </p:cNvPr>
          <p:cNvSpPr txBox="1">
            <a:spLocks noChangeArrowheads="1"/>
          </p:cNvSpPr>
          <p:nvPr/>
        </p:nvSpPr>
        <p:spPr bwMode="auto">
          <a:xfrm>
            <a:off x="682625" y="1065213"/>
            <a:ext cx="6096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GROUND PORK</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24580" name="TextBox 3">
            <a:extLst>
              <a:ext uri="{FF2B5EF4-FFF2-40B4-BE49-F238E27FC236}">
                <a16:creationId xmlns:a16="http://schemas.microsoft.com/office/drawing/2014/main" id="{2BE1DF95-342D-02E3-9ACF-36FF8EC3F682}"/>
              </a:ext>
            </a:extLst>
          </p:cNvPr>
          <p:cNvSpPr txBox="1">
            <a:spLocks noChangeArrowheads="1"/>
          </p:cNvSpPr>
          <p:nvPr/>
        </p:nvSpPr>
        <p:spPr bwMode="auto">
          <a:xfrm>
            <a:off x="3321050" y="1657350"/>
            <a:ext cx="45497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Discover the versatility and premium quality of Carlton Farms ground pork. Made from premium high-quality pork, it’s perfect for a wide range of recipes, from homemade sausages and meatballs to flavorful stir-fries and hearty pasta sauces. Easy to cook and incredibly delicious, Carlton Farms ground pork is a must-have ingredient for any meal.</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E42C960-2299-619B-1809-5B7DEDA5A8DE}"/>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582" name="Picture 12" descr="A black background with a black square&#10;&#10;Description automatically generated with medium confidence">
            <a:extLst>
              <a:ext uri="{FF2B5EF4-FFF2-40B4-BE49-F238E27FC236}">
                <a16:creationId xmlns:a16="http://schemas.microsoft.com/office/drawing/2014/main" id="{3E413848-D82A-7424-228E-4B46DBBACB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825" y="1679575"/>
            <a:ext cx="232727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descr="A logo for a farm&#10;&#10;Description automatically generated">
            <a:extLst>
              <a:ext uri="{FF2B5EF4-FFF2-40B4-BE49-F238E27FC236}">
                <a16:creationId xmlns:a16="http://schemas.microsoft.com/office/drawing/2014/main" id="{68E495F6-736B-5C68-71A2-57692F77E5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44075"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Several sausages in a row&#10;&#10;Description automatically generated">
            <a:extLst>
              <a:ext uri="{FF2B5EF4-FFF2-40B4-BE49-F238E27FC236}">
                <a16:creationId xmlns:a16="http://schemas.microsoft.com/office/drawing/2014/main" id="{5018A73B-F296-B88A-31A9-4F6C5584BC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3416"/>
          <a:stretch>
            <a:fillRect/>
          </a:stretch>
        </p:blipFill>
        <p:spPr bwMode="auto">
          <a:xfrm>
            <a:off x="4456113" y="4832350"/>
            <a:ext cx="54705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10">
            <a:extLst>
              <a:ext uri="{FF2B5EF4-FFF2-40B4-BE49-F238E27FC236}">
                <a16:creationId xmlns:a16="http://schemas.microsoft.com/office/drawing/2014/main" id="{7855D3CC-431C-4F7D-C350-8B6D930A3A87}"/>
              </a:ext>
            </a:extLst>
          </p:cNvPr>
          <p:cNvSpPr txBox="1">
            <a:spLocks noChangeArrowheads="1"/>
          </p:cNvSpPr>
          <p:nvPr/>
        </p:nvSpPr>
        <p:spPr bwMode="auto">
          <a:xfrm>
            <a:off x="3321050" y="4157663"/>
            <a:ext cx="3317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rPr>
              <a:t>INGREDIENTS: PORK</a:t>
            </a:r>
          </a:p>
          <a:p>
            <a:endPar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endParaRPr>
          </a:p>
        </p:txBody>
      </p:sp>
      <p:pic>
        <p:nvPicPr>
          <p:cNvPr id="24586" name="Picture 7" descr="A bowl of food on a black surface&#10;&#10;Description automatically generated">
            <a:extLst>
              <a:ext uri="{FF2B5EF4-FFF2-40B4-BE49-F238E27FC236}">
                <a16:creationId xmlns:a16="http://schemas.microsoft.com/office/drawing/2014/main" id="{860DCC33-051D-2652-4E58-90B587F1C50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89700" y="2519363"/>
            <a:ext cx="5702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EAC87-46DD-3239-362B-330413B083BF}"/>
              </a:ext>
            </a:extLst>
          </p:cNvPr>
          <p:cNvSpPr/>
          <p:nvPr/>
        </p:nvSpPr>
        <p:spPr>
          <a:xfrm>
            <a:off x="0" y="33338"/>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B5046972-7CD3-CA02-A9D2-77E64AEE0FF7}"/>
              </a:ext>
            </a:extLst>
          </p:cNvPr>
          <p:cNvSpPr/>
          <p:nvPr/>
        </p:nvSpPr>
        <p:spPr>
          <a:xfrm>
            <a:off x="0" y="5770563"/>
            <a:ext cx="12192000" cy="108743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3" name="TextBox 4">
            <a:extLst>
              <a:ext uri="{FF2B5EF4-FFF2-40B4-BE49-F238E27FC236}">
                <a16:creationId xmlns:a16="http://schemas.microsoft.com/office/drawing/2014/main" id="{407136F4-1655-CDDE-F2A5-CD2A50479645}"/>
              </a:ext>
            </a:extLst>
          </p:cNvPr>
          <p:cNvSpPr txBox="1">
            <a:spLocks noChangeArrowheads="1"/>
          </p:cNvSpPr>
          <p:nvPr/>
        </p:nvSpPr>
        <p:spPr bwMode="auto">
          <a:xfrm>
            <a:off x="682625" y="1065213"/>
            <a:ext cx="6096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BREAKFAST</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458755DF-36BE-6657-B3CB-C18E119D3B73}"/>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5605" name="Picture 5" descr="A logo for a farm&#10;&#10;Description automatically generated">
            <a:extLst>
              <a:ext uri="{FF2B5EF4-FFF2-40B4-BE49-F238E27FC236}">
                <a16:creationId xmlns:a16="http://schemas.microsoft.com/office/drawing/2014/main" id="{7F752DDA-CFA6-A3D6-0B0D-1FA71F9897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5"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Several sausages in a row&#10;&#10;Description automatically generated">
            <a:extLst>
              <a:ext uri="{FF2B5EF4-FFF2-40B4-BE49-F238E27FC236}">
                <a16:creationId xmlns:a16="http://schemas.microsoft.com/office/drawing/2014/main" id="{4C7E59D0-E2F0-5D6B-F2D9-F275FDB3236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4975" y="4752975"/>
            <a:ext cx="568166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6" descr="A sandwich with a fried egg and cheese on a white plate&#10;&#10;Description automatically generated">
            <a:extLst>
              <a:ext uri="{FF2B5EF4-FFF2-40B4-BE49-F238E27FC236}">
                <a16:creationId xmlns:a16="http://schemas.microsoft.com/office/drawing/2014/main" id="{4C496CEA-F76A-3D9C-3026-34D90BC67DA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7263" y="3157538"/>
            <a:ext cx="4884737"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8">
            <a:extLst>
              <a:ext uri="{FF2B5EF4-FFF2-40B4-BE49-F238E27FC236}">
                <a16:creationId xmlns:a16="http://schemas.microsoft.com/office/drawing/2014/main" id="{5E4F26CB-AACC-F4CA-24BA-4F76E5D563C1}"/>
              </a:ext>
            </a:extLst>
          </p:cNvPr>
          <p:cNvSpPr txBox="1">
            <a:spLocks noChangeArrowheads="1"/>
          </p:cNvSpPr>
          <p:nvPr/>
        </p:nvSpPr>
        <p:spPr bwMode="auto">
          <a:xfrm>
            <a:off x="3321050" y="1657350"/>
            <a:ext cx="538956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Start your mornings right with Carlton Farms pork breakfast sausage. Crafted from premium-quality pork, our breakfast sausage is seasoned to perfection with a classic blend of herbs and spices, delivering delicious savory flavor in every bite.  Perfect for pairing with eggs, pancakes or biscuits.</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pic>
        <p:nvPicPr>
          <p:cNvPr id="25609" name="Picture 19">
            <a:extLst>
              <a:ext uri="{FF2B5EF4-FFF2-40B4-BE49-F238E27FC236}">
                <a16:creationId xmlns:a16="http://schemas.microsoft.com/office/drawing/2014/main" id="{C6B94028-6F4C-98AB-38FC-1BCCD0A18F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825" y="1662113"/>
            <a:ext cx="232727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20">
            <a:extLst>
              <a:ext uri="{FF2B5EF4-FFF2-40B4-BE49-F238E27FC236}">
                <a16:creationId xmlns:a16="http://schemas.microsoft.com/office/drawing/2014/main" id="{F31AEE8C-B829-9DCB-77D9-6B2CC8006475}"/>
              </a:ext>
            </a:extLst>
          </p:cNvPr>
          <p:cNvSpPr txBox="1">
            <a:spLocks noChangeArrowheads="1"/>
          </p:cNvSpPr>
          <p:nvPr/>
        </p:nvSpPr>
        <p:spPr bwMode="auto">
          <a:xfrm>
            <a:off x="3321050" y="3625850"/>
            <a:ext cx="5389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rPr>
              <a:t>INGREDIENTS: PORK, PORK SAUSAGE SEASONING (SALT, SUGAR, SPICES, SPICE EXTRACTIVES, MALTODEXTRIN, NOT MORE THAN 2%TETRASODIUM PYROPHOSPHATE ADDED TO PREVENTCAKING), WATER.</a:t>
            </a:r>
          </a:p>
          <a:p>
            <a:endPar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B967E-60F3-864E-478C-9440EAD3D4E3}"/>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C35D4F65-BAD1-5ABB-67DB-917B0B3E616C}"/>
              </a:ext>
            </a:extLst>
          </p:cNvPr>
          <p:cNvSpPr/>
          <p:nvPr/>
        </p:nvSpPr>
        <p:spPr>
          <a:xfrm>
            <a:off x="0" y="5770563"/>
            <a:ext cx="12192000" cy="108743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27" name="TextBox 4">
            <a:extLst>
              <a:ext uri="{FF2B5EF4-FFF2-40B4-BE49-F238E27FC236}">
                <a16:creationId xmlns:a16="http://schemas.microsoft.com/office/drawing/2014/main" id="{42173E4D-9E50-53AB-D837-6E89DCDD5E52}"/>
              </a:ext>
            </a:extLst>
          </p:cNvPr>
          <p:cNvSpPr txBox="1">
            <a:spLocks noChangeArrowheads="1"/>
          </p:cNvSpPr>
          <p:nvPr/>
        </p:nvSpPr>
        <p:spPr bwMode="auto">
          <a:xfrm>
            <a:off x="682625" y="1065213"/>
            <a:ext cx="6096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SPICY BREAKFAST</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5505CF89-412F-A4C2-7EC3-95577FD931C4}"/>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629" name="Picture 5" descr="A logo for a farm&#10;&#10;Description automatically generated">
            <a:extLst>
              <a:ext uri="{FF2B5EF4-FFF2-40B4-BE49-F238E27FC236}">
                <a16:creationId xmlns:a16="http://schemas.microsoft.com/office/drawing/2014/main" id="{AC6CA1B1-E63D-6714-B7D0-6174B74869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5"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descr="Several sausages in a row&#10;&#10;Description automatically generated">
            <a:extLst>
              <a:ext uri="{FF2B5EF4-FFF2-40B4-BE49-F238E27FC236}">
                <a16:creationId xmlns:a16="http://schemas.microsoft.com/office/drawing/2014/main" id="{54930883-059A-39F2-22E1-D09F539621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3650" y="4833938"/>
            <a:ext cx="55848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2" descr="A burrito with meat and cheese&#10;&#10;Description automatically generated">
            <a:extLst>
              <a:ext uri="{FF2B5EF4-FFF2-40B4-BE49-F238E27FC236}">
                <a16:creationId xmlns:a16="http://schemas.microsoft.com/office/drawing/2014/main" id="{6C1960FE-6DC9-786B-585B-9D3A8428ED3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62900" y="2630488"/>
            <a:ext cx="42291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7">
            <a:extLst>
              <a:ext uri="{FF2B5EF4-FFF2-40B4-BE49-F238E27FC236}">
                <a16:creationId xmlns:a16="http://schemas.microsoft.com/office/drawing/2014/main" id="{DE17939F-0529-FDA1-46BB-32B64BD05104}"/>
              </a:ext>
            </a:extLst>
          </p:cNvPr>
          <p:cNvSpPr txBox="1">
            <a:spLocks noChangeArrowheads="1"/>
          </p:cNvSpPr>
          <p:nvPr/>
        </p:nvSpPr>
        <p:spPr bwMode="auto">
          <a:xfrm>
            <a:off x="3321050" y="1657350"/>
            <a:ext cx="64230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Kickstart your day with a bold and flavorful twist with Carlton Farms spicy pork breakfast sausage. Made from top-quality pork, this sausage is infused with a fiery blend of spices, delivering a delicious heat that awakens your taste buds. Perfect for adding a spicy kick to your morning meals, whether paired with eggs wrapped in a breakfast burrito or served alongside pancakes.</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pic>
        <p:nvPicPr>
          <p:cNvPr id="26633" name="Picture 11">
            <a:extLst>
              <a:ext uri="{FF2B5EF4-FFF2-40B4-BE49-F238E27FC236}">
                <a16:creationId xmlns:a16="http://schemas.microsoft.com/office/drawing/2014/main" id="{8F74A926-93A8-2DFB-85E6-AD4F7BE6620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6763" y="1662113"/>
            <a:ext cx="2309812"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13">
            <a:extLst>
              <a:ext uri="{FF2B5EF4-FFF2-40B4-BE49-F238E27FC236}">
                <a16:creationId xmlns:a16="http://schemas.microsoft.com/office/drawing/2014/main" id="{45BA547A-0F28-A6E6-5383-0F559DD4122A}"/>
              </a:ext>
            </a:extLst>
          </p:cNvPr>
          <p:cNvSpPr txBox="1">
            <a:spLocks noChangeArrowheads="1"/>
          </p:cNvSpPr>
          <p:nvPr/>
        </p:nvSpPr>
        <p:spPr bwMode="auto">
          <a:xfrm>
            <a:off x="3321050" y="3625850"/>
            <a:ext cx="5102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rPr>
              <a:t>INGREDIENTS: PORK, PORK SAUSAGE SEASONING (SALT, SUGAR, SPICES, SPICE EXTRACTIVES, MALTODEXTRIN, NOT MORE THAN 2% TETRASODIUM PYROPHOSPHATE ADDED TO PREVENT CAKING), WATER, BROWN SUGAR, RED CHILI PEPPER FLAKES, CAYENNE PEPPER.</a:t>
            </a:r>
          </a:p>
          <a:p>
            <a:endPar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A3B437-A97A-F43E-3300-C1CCDA717F38}"/>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F727ADF0-ED66-8174-07EF-A713F57BEA67}"/>
              </a:ext>
            </a:extLst>
          </p:cNvPr>
          <p:cNvSpPr/>
          <p:nvPr/>
        </p:nvSpPr>
        <p:spPr>
          <a:xfrm>
            <a:off x="0" y="5770563"/>
            <a:ext cx="12192000" cy="108743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651" name="TextBox 4">
            <a:extLst>
              <a:ext uri="{FF2B5EF4-FFF2-40B4-BE49-F238E27FC236}">
                <a16:creationId xmlns:a16="http://schemas.microsoft.com/office/drawing/2014/main" id="{5A379787-5B8D-BA0C-46C4-6E4E5C008F4B}"/>
              </a:ext>
            </a:extLst>
          </p:cNvPr>
          <p:cNvSpPr txBox="1">
            <a:spLocks noChangeArrowheads="1"/>
          </p:cNvSpPr>
          <p:nvPr/>
        </p:nvSpPr>
        <p:spPr bwMode="auto">
          <a:xfrm>
            <a:off x="682625" y="1065213"/>
            <a:ext cx="6096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MILD ITALIAN</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852B9913-4DDE-66C6-D53E-FF47B9E3E71F}"/>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7653" name="Picture 5" descr="A logo for a farm&#10;&#10;Description automatically generated">
            <a:extLst>
              <a:ext uri="{FF2B5EF4-FFF2-40B4-BE49-F238E27FC236}">
                <a16:creationId xmlns:a16="http://schemas.microsoft.com/office/drawing/2014/main" id="{C18486B6-3528-FDD7-964F-4272C17D05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5"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Several sausages in a row&#10;&#10;Description automatically generated">
            <a:extLst>
              <a:ext uri="{FF2B5EF4-FFF2-40B4-BE49-F238E27FC236}">
                <a16:creationId xmlns:a16="http://schemas.microsoft.com/office/drawing/2014/main" id="{360D9BB2-4553-D2A4-C16A-C0B2448482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5141"/>
          <a:stretch>
            <a:fillRect/>
          </a:stretch>
        </p:blipFill>
        <p:spPr bwMode="auto">
          <a:xfrm>
            <a:off x="4202113" y="4833938"/>
            <a:ext cx="54562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descr="A bowl of pasta with meat and cheese&#10;&#10;Description automatically generated">
            <a:extLst>
              <a:ext uri="{FF2B5EF4-FFF2-40B4-BE49-F238E27FC236}">
                <a16:creationId xmlns:a16="http://schemas.microsoft.com/office/drawing/2014/main" id="{2EFEE462-B572-8207-5974-E2EF2BDDE0D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9988" y="2582863"/>
            <a:ext cx="4691062"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2">
            <a:extLst>
              <a:ext uri="{FF2B5EF4-FFF2-40B4-BE49-F238E27FC236}">
                <a16:creationId xmlns:a16="http://schemas.microsoft.com/office/drawing/2014/main" id="{2E50D0FC-89A5-CFAE-5A9A-2737A061A770}"/>
              </a:ext>
            </a:extLst>
          </p:cNvPr>
          <p:cNvSpPr txBox="1">
            <a:spLocks noChangeArrowheads="1"/>
          </p:cNvSpPr>
          <p:nvPr/>
        </p:nvSpPr>
        <p:spPr bwMode="auto">
          <a:xfrm>
            <a:off x="3321050" y="1657350"/>
            <a:ext cx="538956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Indulge in the authentic taste of Italy with Carlton Farms Mild Italian pork sausage. Crafted from premium-quality pork and seasoned with a traditional blend of Italian herbs and spices, this versatile sausage is easy to cook while delivering rich and savory flavor with a mild aromatic kick.</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pic>
        <p:nvPicPr>
          <p:cNvPr id="27657" name="Picture 13">
            <a:extLst>
              <a:ext uri="{FF2B5EF4-FFF2-40B4-BE49-F238E27FC236}">
                <a16:creationId xmlns:a16="http://schemas.microsoft.com/office/drawing/2014/main" id="{F9892F4D-E62D-82C3-5DEC-38CFC72088E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350" y="1662113"/>
            <a:ext cx="229552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4">
            <a:extLst>
              <a:ext uri="{FF2B5EF4-FFF2-40B4-BE49-F238E27FC236}">
                <a16:creationId xmlns:a16="http://schemas.microsoft.com/office/drawing/2014/main" id="{120B3922-F30F-A85E-0E5A-30E3D31168BD}"/>
              </a:ext>
            </a:extLst>
          </p:cNvPr>
          <p:cNvSpPr txBox="1">
            <a:spLocks noChangeArrowheads="1"/>
          </p:cNvSpPr>
          <p:nvPr/>
        </p:nvSpPr>
        <p:spPr bwMode="auto">
          <a:xfrm>
            <a:off x="3321050" y="3625850"/>
            <a:ext cx="4852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rPr>
              <a:t>INGREDIENTS: PORK, WATER, ITALIAN SPICE BLEND (PONDEROSA) (SALT,SPICES(INCLUDING FENNEL) PAPRIKA, YEAST EXTRACT, GARLIC POWDER, NOT MORE THAN 2% SILICON DIOXIDE ADDED TO PREVENT CAKING </a:t>
            </a:r>
            <a:endParaRPr lang="en-US" altLang="en-US" sz="1200" i="1">
              <a:latin typeface="Roboto Light" panose="02000000000000000000" pitchFamily="2" charset="0"/>
              <a:ea typeface="Roboto Light" panose="02000000000000000000" pitchFamily="2" charset="0"/>
              <a:cs typeface="Times New Roman" panose="02020603050405020304" pitchFamily="18" charset="0"/>
            </a:endParaRPr>
          </a:p>
          <a:p>
            <a:endPar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178F23-1D2B-E027-F7E8-9B0DFCFFBF46}"/>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61AB2650-02F5-7E98-D982-26C8BA4E6595}"/>
              </a:ext>
            </a:extLst>
          </p:cNvPr>
          <p:cNvSpPr/>
          <p:nvPr/>
        </p:nvSpPr>
        <p:spPr>
          <a:xfrm>
            <a:off x="0" y="5770563"/>
            <a:ext cx="12192000" cy="108743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675" name="TextBox 4">
            <a:extLst>
              <a:ext uri="{FF2B5EF4-FFF2-40B4-BE49-F238E27FC236}">
                <a16:creationId xmlns:a16="http://schemas.microsoft.com/office/drawing/2014/main" id="{86AB5075-A0B6-5C07-010A-BF307ED16955}"/>
              </a:ext>
            </a:extLst>
          </p:cNvPr>
          <p:cNvSpPr txBox="1">
            <a:spLocks noChangeArrowheads="1"/>
          </p:cNvSpPr>
          <p:nvPr/>
        </p:nvSpPr>
        <p:spPr bwMode="auto">
          <a:xfrm>
            <a:off x="682625" y="1065213"/>
            <a:ext cx="60960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MEXICAN CHORIZO</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DB58BADD-F513-984B-0FD8-6204C8671684}"/>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8677" name="Picture 5" descr="A logo for a farm&#10;&#10;Description automatically generated">
            <a:extLst>
              <a:ext uri="{FF2B5EF4-FFF2-40B4-BE49-F238E27FC236}">
                <a16:creationId xmlns:a16="http://schemas.microsoft.com/office/drawing/2014/main" id="{31C61DE0-F094-4D87-3F58-532D92319E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5" y="584200"/>
            <a:ext cx="21558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Several sausages in a row&#10;&#10;Description automatically generated">
            <a:extLst>
              <a:ext uri="{FF2B5EF4-FFF2-40B4-BE49-F238E27FC236}">
                <a16:creationId xmlns:a16="http://schemas.microsoft.com/office/drawing/2014/main" id="{51F6674C-9823-EA8E-C942-1D0F42691C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3513" y="4975225"/>
            <a:ext cx="558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A plate of tacos with meat and vegetables&#10;&#10;Description automatically generated">
            <a:extLst>
              <a:ext uri="{FF2B5EF4-FFF2-40B4-BE49-F238E27FC236}">
                <a16:creationId xmlns:a16="http://schemas.microsoft.com/office/drawing/2014/main" id="{61A32DF8-9CDE-87B2-B735-4ACEF939B40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2"/>
          <a:stretch>
            <a:fillRect/>
          </a:stretch>
        </p:blipFill>
        <p:spPr bwMode="auto">
          <a:xfrm>
            <a:off x="7150100" y="2390775"/>
            <a:ext cx="50419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7">
            <a:extLst>
              <a:ext uri="{FF2B5EF4-FFF2-40B4-BE49-F238E27FC236}">
                <a16:creationId xmlns:a16="http://schemas.microsoft.com/office/drawing/2014/main" id="{FAAF9D92-B00F-A722-AD10-BA990CA72A96}"/>
              </a:ext>
            </a:extLst>
          </p:cNvPr>
          <p:cNvSpPr txBox="1">
            <a:spLocks noChangeArrowheads="1"/>
          </p:cNvSpPr>
          <p:nvPr/>
        </p:nvSpPr>
        <p:spPr bwMode="auto">
          <a:xfrm>
            <a:off x="3321050" y="1657350"/>
            <a:ext cx="5389563"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Enjoy the taste of traditional Mexican Chorizo right at home. Made from high-quality pork , our chorizo is seasoned with an authentic blend of spices delivering a rich and bold flavor perfect for adding to your favorite recipe or standing alone on a street-style taco. </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pic>
        <p:nvPicPr>
          <p:cNvPr id="28681" name="Picture 10">
            <a:extLst>
              <a:ext uri="{FF2B5EF4-FFF2-40B4-BE49-F238E27FC236}">
                <a16:creationId xmlns:a16="http://schemas.microsoft.com/office/drawing/2014/main" id="{EA125902-09BC-2D4B-C462-2FA4ABE8E19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350" y="1662113"/>
            <a:ext cx="229552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Box 11">
            <a:extLst>
              <a:ext uri="{FF2B5EF4-FFF2-40B4-BE49-F238E27FC236}">
                <a16:creationId xmlns:a16="http://schemas.microsoft.com/office/drawing/2014/main" id="{2577A094-C197-F333-E8CA-0A0AA6182A21}"/>
              </a:ext>
            </a:extLst>
          </p:cNvPr>
          <p:cNvSpPr txBox="1">
            <a:spLocks noChangeArrowheads="1"/>
          </p:cNvSpPr>
          <p:nvPr/>
        </p:nvSpPr>
        <p:spPr bwMode="auto">
          <a:xfrm>
            <a:off x="3321050" y="3360738"/>
            <a:ext cx="4748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rPr>
              <a:t>INGREDIENTS: PORK, WATER, SALT, PAPRIKA, SUGAR, VINEGAR, CHILI POWDER (CHILI POWDER,CUMIN, OREGANO, GARLIC, CORIANDER, GROUND RED PEPPER FLAKE), WHITE PEPPER, ALLSPICE, RED CHILI PEPPER FLAKES, DEHYDRATED GARLIC, CAYENNE PEPPER, OREGANO, CUMIN, CLOVES,CORIANDER, CINNAMON, NUTMEG.</a:t>
            </a:r>
          </a:p>
          <a:p>
            <a:endParaRPr lang="en-US" altLang="en-US" sz="1200" i="1">
              <a:solidFill>
                <a:srgbClr val="EF3124"/>
              </a:solidFill>
              <a:latin typeface="Roboto Light" panose="02000000000000000000" pitchFamily="2" charset="0"/>
              <a:ea typeface="Roboto Light" panose="02000000000000000000" pitchFamily="2"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A dark wood surface with cracks&#10;&#10;Description automatically generated">
            <a:extLst>
              <a:ext uri="{FF2B5EF4-FFF2-40B4-BE49-F238E27FC236}">
                <a16:creationId xmlns:a16="http://schemas.microsoft.com/office/drawing/2014/main" id="{33565C53-AD9E-AAD0-4AD5-221450C307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7CE9A94-031B-46BC-0775-200C683CBFC4}"/>
              </a:ext>
            </a:extLst>
          </p:cNvPr>
          <p:cNvSpPr txBox="1"/>
          <p:nvPr/>
        </p:nvSpPr>
        <p:spPr>
          <a:xfrm>
            <a:off x="4381500" y="748572"/>
            <a:ext cx="8405813" cy="2833687"/>
          </a:xfrm>
          <a:prstGeom prst="rect">
            <a:avLst/>
          </a:prstGeom>
          <a:noFill/>
        </p:spPr>
        <p:txBody>
          <a:bodyPr>
            <a:spAutoFit/>
          </a:bodyPr>
          <a:lstStyle/>
          <a:p>
            <a:pPr eaLnBrk="1" fontAlgn="auto" hangingPunct="1">
              <a:lnSpc>
                <a:spcPts val="5300"/>
              </a:lnSpc>
              <a:spcBef>
                <a:spcPts val="0"/>
              </a:spcBef>
              <a:spcAft>
                <a:spcPts val="0"/>
              </a:spcAft>
              <a:defRPr/>
            </a:pPr>
            <a:r>
              <a:rPr lang="en-US" sz="6000" b="1">
                <a:solidFill>
                  <a:srgbClr val="F4EDE2"/>
                </a:solidFill>
                <a:latin typeface="Roboto" panose="02000000000000000000" pitchFamily="2" charset="0"/>
                <a:ea typeface="Roboto" panose="02000000000000000000" pitchFamily="2" charset="0"/>
              </a:rPr>
              <a:t>LET US START </a:t>
            </a:r>
            <a:r>
              <a:rPr lang="en-US" sz="6000" i="1">
                <a:solidFill>
                  <a:srgbClr val="F4EDE2"/>
                </a:solidFill>
                <a:latin typeface="Roboto" panose="02000000000000000000" pitchFamily="2" charset="0"/>
                <a:ea typeface="Roboto" panose="02000000000000000000" pitchFamily="2" charset="0"/>
              </a:rPr>
              <a:t>HANDCRAFTING</a:t>
            </a:r>
            <a:r>
              <a:rPr lang="en-US" sz="6000">
                <a:solidFill>
                  <a:srgbClr val="F4EDE2"/>
                </a:solidFill>
                <a:latin typeface="Roboto" panose="02000000000000000000" pitchFamily="2" charset="0"/>
                <a:ea typeface="Roboto" panose="02000000000000000000" pitchFamily="2" charset="0"/>
              </a:rPr>
              <a:t> </a:t>
            </a:r>
          </a:p>
          <a:p>
            <a:pPr eaLnBrk="1" fontAlgn="auto" hangingPunct="1">
              <a:lnSpc>
                <a:spcPts val="5300"/>
              </a:lnSpc>
              <a:spcBef>
                <a:spcPts val="0"/>
              </a:spcBef>
              <a:spcAft>
                <a:spcPts val="0"/>
              </a:spcAft>
              <a:defRPr/>
            </a:pPr>
            <a:r>
              <a:rPr lang="en-US" sz="6000" b="1">
                <a:solidFill>
                  <a:srgbClr val="F4EDE2"/>
                </a:solidFill>
                <a:latin typeface="Roboto" panose="02000000000000000000" pitchFamily="2" charset="0"/>
                <a:ea typeface="Roboto" panose="02000000000000000000" pitchFamily="2" charset="0"/>
              </a:rPr>
              <a:t>YOUR MEMORABLE EXPERIENCE.</a:t>
            </a:r>
            <a:endParaRPr lang="en-US" sz="6000" spc="300">
              <a:solidFill>
                <a:srgbClr val="F4EDE2"/>
              </a:solidFill>
              <a:latin typeface="Roboto" panose="02000000000000000000" pitchFamily="2" charset="0"/>
              <a:ea typeface="Roboto" panose="02000000000000000000" pitchFamily="2" charset="0"/>
            </a:endParaRPr>
          </a:p>
        </p:txBody>
      </p:sp>
      <p:pic>
        <p:nvPicPr>
          <p:cNvPr id="29699" name="Picture 6" descr="A logo for a farm&#10;&#10;Description automatically generated">
            <a:extLst>
              <a:ext uri="{FF2B5EF4-FFF2-40B4-BE49-F238E27FC236}">
                <a16:creationId xmlns:a16="http://schemas.microsoft.com/office/drawing/2014/main" id="{4913FAB0-050D-633F-C95F-18B5C363FA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8825" y="888272"/>
            <a:ext cx="34353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
            <a:extLst>
              <a:ext uri="{FF2B5EF4-FFF2-40B4-BE49-F238E27FC236}">
                <a16:creationId xmlns:a16="http://schemas.microsoft.com/office/drawing/2014/main" id="{D226DA46-6297-644C-83E9-6E6B6F6F2FCC}"/>
              </a:ext>
            </a:extLst>
          </p:cNvPr>
          <p:cNvGrpSpPr>
            <a:grpSpLocks/>
          </p:cNvGrpSpPr>
          <p:nvPr/>
        </p:nvGrpSpPr>
        <p:grpSpPr bwMode="auto">
          <a:xfrm>
            <a:off x="774700" y="3734659"/>
            <a:ext cx="11496675" cy="1912938"/>
            <a:chOff x="774126" y="4288202"/>
            <a:chExt cx="11497250" cy="1912233"/>
          </a:xfrm>
        </p:grpSpPr>
        <p:cxnSp>
          <p:nvCxnSpPr>
            <p:cNvPr id="4" name="Straight Connector 3">
              <a:extLst>
                <a:ext uri="{FF2B5EF4-FFF2-40B4-BE49-F238E27FC236}">
                  <a16:creationId xmlns:a16="http://schemas.microsoft.com/office/drawing/2014/main" id="{8F39A6E6-3458-4F22-05FB-7F2F0B051C8A}"/>
                </a:ext>
              </a:extLst>
            </p:cNvPr>
            <p:cNvCxnSpPr>
              <a:cxnSpLocks/>
            </p:cNvCxnSpPr>
            <p:nvPr/>
          </p:nvCxnSpPr>
          <p:spPr>
            <a:xfrm>
              <a:off x="774126" y="4288202"/>
              <a:ext cx="11417871"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grpSp>
          <p:nvGrpSpPr>
            <p:cNvPr id="29703" name="Group 16">
              <a:extLst>
                <a:ext uri="{FF2B5EF4-FFF2-40B4-BE49-F238E27FC236}">
                  <a16:creationId xmlns:a16="http://schemas.microsoft.com/office/drawing/2014/main" id="{15C354D3-5224-DFDB-3E2A-B80FB7559F6A}"/>
                </a:ext>
              </a:extLst>
            </p:cNvPr>
            <p:cNvGrpSpPr>
              <a:grpSpLocks/>
            </p:cNvGrpSpPr>
            <p:nvPr/>
          </p:nvGrpSpPr>
          <p:grpSpPr bwMode="auto">
            <a:xfrm>
              <a:off x="774126" y="4291510"/>
              <a:ext cx="11497250" cy="1908925"/>
              <a:chOff x="774126" y="4533113"/>
              <a:chExt cx="11497250" cy="1908925"/>
            </a:xfrm>
          </p:grpSpPr>
          <p:sp>
            <p:nvSpPr>
              <p:cNvPr id="3" name="Rectangle 2">
                <a:extLst>
                  <a:ext uri="{FF2B5EF4-FFF2-40B4-BE49-F238E27FC236}">
                    <a16:creationId xmlns:a16="http://schemas.microsoft.com/office/drawing/2014/main" id="{F6733EB5-978D-4A2D-3975-BF8C66608BEF}"/>
                  </a:ext>
                </a:extLst>
              </p:cNvPr>
              <p:cNvSpPr/>
              <p:nvPr/>
            </p:nvSpPr>
            <p:spPr>
              <a:xfrm>
                <a:off x="774126" y="4532979"/>
                <a:ext cx="6807540" cy="1831300"/>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705" name="TextBox 19">
                <a:extLst>
                  <a:ext uri="{FF2B5EF4-FFF2-40B4-BE49-F238E27FC236}">
                    <a16:creationId xmlns:a16="http://schemas.microsoft.com/office/drawing/2014/main" id="{93389949-E2FE-42A2-1141-B6EBBFA6E940}"/>
                  </a:ext>
                </a:extLst>
              </p:cNvPr>
              <p:cNvSpPr txBox="1">
                <a:spLocks noChangeArrowheads="1"/>
              </p:cNvSpPr>
              <p:nvPr/>
            </p:nvSpPr>
            <p:spPr bwMode="auto">
              <a:xfrm>
                <a:off x="917576" y="5241709"/>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chemeClr val="bg1"/>
                    </a:solidFill>
                    <a:latin typeface="Roboto" panose="02000000000000000000" pitchFamily="2" charset="0"/>
                    <a:ea typeface="Roboto" panose="02000000000000000000" pitchFamily="2" charset="0"/>
                    <a:cs typeface="Times New Roman" panose="02020603050405020304" pitchFamily="18" charset="0"/>
                  </a:rPr>
                  <a:t>E: </a:t>
                </a:r>
                <a:r>
                  <a:rPr lang="en-US" altLang="en-US" sz="1800" err="1">
                    <a:solidFill>
                      <a:schemeClr val="bg1"/>
                    </a:solidFill>
                    <a:latin typeface="Roboto" panose="02000000000000000000" pitchFamily="2" charset="0"/>
                    <a:ea typeface="Roboto" panose="02000000000000000000" pitchFamily="2" charset="0"/>
                    <a:cs typeface="Times New Roman" panose="02020603050405020304" pitchFamily="18" charset="0"/>
                  </a:rPr>
                  <a:t>orders@carltonfarms.com</a:t>
                </a:r>
                <a:endParaRPr lang="en-US" altLang="en-US" sz="180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eaLnBrk="1" hangingPunct="1">
                  <a:lnSpc>
                    <a:spcPct val="100000"/>
                  </a:lnSpc>
                  <a:spcBef>
                    <a:spcPct val="0"/>
                  </a:spcBef>
                  <a:buFontTx/>
                  <a:buNone/>
                </a:pPr>
                <a:endParaRPr lang="en-US" altLang="en-US" sz="180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eaLnBrk="1" hangingPunct="1">
                  <a:lnSpc>
                    <a:spcPct val="100000"/>
                  </a:lnSpc>
                  <a:spcBef>
                    <a:spcPct val="0"/>
                  </a:spcBef>
                  <a:buFontTx/>
                  <a:buNone/>
                </a:pPr>
                <a:r>
                  <a:rPr lang="en-US" altLang="en-US" sz="1800" b="1">
                    <a:solidFill>
                      <a:schemeClr val="bg1"/>
                    </a:solidFill>
                    <a:latin typeface="Roboto" panose="02000000000000000000" pitchFamily="2" charset="0"/>
                    <a:ea typeface="Roboto" panose="02000000000000000000" pitchFamily="2" charset="0"/>
                    <a:cs typeface="Times New Roman" panose="02020603050405020304" pitchFamily="18" charset="0"/>
                  </a:rPr>
                  <a:t>P</a:t>
                </a:r>
                <a:r>
                  <a:rPr lang="en-US" altLang="en-US" sz="1800">
                    <a:solidFill>
                      <a:schemeClr val="bg1"/>
                    </a:solidFill>
                    <a:latin typeface="Roboto" panose="02000000000000000000" pitchFamily="2" charset="0"/>
                    <a:ea typeface="Roboto" panose="02000000000000000000" pitchFamily="2" charset="0"/>
                    <a:cs typeface="Times New Roman" panose="02020603050405020304" pitchFamily="18" charset="0"/>
                  </a:rPr>
                  <a:t>: 503-852-7166</a:t>
                </a:r>
              </a:p>
              <a:p>
                <a:pPr eaLnBrk="1" hangingPunct="1">
                  <a:lnSpc>
                    <a:spcPct val="100000"/>
                  </a:lnSpc>
                  <a:spcBef>
                    <a:spcPct val="0"/>
                  </a:spcBef>
                  <a:buFontTx/>
                  <a:buNone/>
                </a:pPr>
                <a:endParaRPr lang="en-US" altLang="en-US" sz="18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9706" name="TextBox 10">
                <a:extLst>
                  <a:ext uri="{FF2B5EF4-FFF2-40B4-BE49-F238E27FC236}">
                    <a16:creationId xmlns:a16="http://schemas.microsoft.com/office/drawing/2014/main" id="{2C89D56E-964C-4515-0A2B-C0636F050082}"/>
                  </a:ext>
                </a:extLst>
              </p:cNvPr>
              <p:cNvSpPr txBox="1">
                <a:spLocks noChangeArrowheads="1"/>
              </p:cNvSpPr>
              <p:nvPr/>
            </p:nvSpPr>
            <p:spPr bwMode="auto">
              <a:xfrm>
                <a:off x="4727576" y="5248576"/>
                <a:ext cx="7543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Roboto" panose="02000000000000000000" pitchFamily="2" charset="0"/>
                    <a:ea typeface="Roboto" panose="02000000000000000000" pitchFamily="2" charset="0"/>
                    <a:cs typeface="Times New Roman" panose="02020603050405020304" pitchFamily="18" charset="0"/>
                  </a:rPr>
                  <a:t>Carlton Farms</a:t>
                </a:r>
              </a:p>
              <a:p>
                <a:pPr eaLnBrk="1" hangingPunct="1"/>
                <a:r>
                  <a:rPr lang="en-US" altLang="en-US">
                    <a:solidFill>
                      <a:schemeClr val="bg1"/>
                    </a:solidFill>
                    <a:latin typeface="Roboto" panose="02000000000000000000" pitchFamily="2" charset="0"/>
                    <a:ea typeface="Roboto" panose="02000000000000000000" pitchFamily="2" charset="0"/>
                    <a:cs typeface="Times New Roman" panose="02020603050405020304" pitchFamily="18" charset="0"/>
                  </a:rPr>
                  <a:t>10600 NW West Side</a:t>
                </a:r>
              </a:p>
              <a:p>
                <a:pPr eaLnBrk="1" hangingPunct="1"/>
                <a:r>
                  <a:rPr lang="en-US" altLang="en-US">
                    <a:solidFill>
                      <a:schemeClr val="bg1"/>
                    </a:solidFill>
                    <a:latin typeface="Roboto" panose="02000000000000000000" pitchFamily="2" charset="0"/>
                    <a:ea typeface="Roboto" panose="02000000000000000000" pitchFamily="2" charset="0"/>
                    <a:cs typeface="Times New Roman" panose="02020603050405020304" pitchFamily="18" charset="0"/>
                  </a:rPr>
                  <a:t>Carlton, OR  97111</a:t>
                </a:r>
              </a:p>
            </p:txBody>
          </p:sp>
          <p:sp>
            <p:nvSpPr>
              <p:cNvPr id="29707" name="TextBox 12">
                <a:extLst>
                  <a:ext uri="{FF2B5EF4-FFF2-40B4-BE49-F238E27FC236}">
                    <a16:creationId xmlns:a16="http://schemas.microsoft.com/office/drawing/2014/main" id="{D1FD0D67-D602-0BB9-389D-B92F07784F7B}"/>
                  </a:ext>
                </a:extLst>
              </p:cNvPr>
              <p:cNvSpPr txBox="1">
                <a:spLocks noChangeArrowheads="1"/>
              </p:cNvSpPr>
              <p:nvPr/>
            </p:nvSpPr>
            <p:spPr bwMode="auto">
              <a:xfrm>
                <a:off x="917576" y="4700472"/>
                <a:ext cx="75438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900" b="1">
                    <a:solidFill>
                      <a:schemeClr val="bg1"/>
                    </a:solidFill>
                    <a:latin typeface="Roboto" panose="02000000000000000000" pitchFamily="2" charset="0"/>
                    <a:ea typeface="Roboto" panose="02000000000000000000" pitchFamily="2" charset="0"/>
                    <a:cs typeface="Times New Roman" panose="02020603050405020304" pitchFamily="18" charset="0"/>
                  </a:rPr>
                  <a:t>For questions or to place your order today, please contact:</a:t>
                </a:r>
              </a:p>
            </p:txBody>
          </p:sp>
          <p:cxnSp>
            <p:nvCxnSpPr>
              <p:cNvPr id="14" name="Straight Connector 13">
                <a:extLst>
                  <a:ext uri="{FF2B5EF4-FFF2-40B4-BE49-F238E27FC236}">
                    <a16:creationId xmlns:a16="http://schemas.microsoft.com/office/drawing/2014/main" id="{78B931AD-D872-2224-10A5-2D75F752C46E}"/>
                  </a:ext>
                </a:extLst>
              </p:cNvPr>
              <p:cNvCxnSpPr>
                <a:cxnSpLocks/>
              </p:cNvCxnSpPr>
              <p:nvPr/>
            </p:nvCxnSpPr>
            <p:spPr>
              <a:xfrm>
                <a:off x="4381106" y="5331198"/>
                <a:ext cx="0" cy="7585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9701" name="Picture 9">
            <a:extLst>
              <a:ext uri="{FF2B5EF4-FFF2-40B4-BE49-F238E27FC236}">
                <a16:creationId xmlns:a16="http://schemas.microsoft.com/office/drawing/2014/main" id="{A2512671-115F-A6E8-0FA3-C841E34303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14875" y="2893284"/>
            <a:ext cx="7277126" cy="396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7165811-1179-3892-5951-FB6623650038}"/>
              </a:ext>
            </a:extLst>
          </p:cNvPr>
          <p:cNvSpPr txBox="1"/>
          <p:nvPr/>
        </p:nvSpPr>
        <p:spPr>
          <a:xfrm>
            <a:off x="774700" y="5919790"/>
            <a:ext cx="2982702" cy="666016"/>
          </a:xfrm>
          <a:prstGeom prst="rect">
            <a:avLst/>
          </a:prstGeom>
          <a:noFill/>
        </p:spPr>
        <p:txBody>
          <a:bodyPr wrap="square">
            <a:spAutoFit/>
          </a:bodyPr>
          <a:lstStyle/>
          <a:p>
            <a:pPr eaLnBrk="1" fontAlgn="auto" hangingPunct="1">
              <a:lnSpc>
                <a:spcPts val="5300"/>
              </a:lnSpc>
              <a:spcBef>
                <a:spcPts val="0"/>
              </a:spcBef>
              <a:spcAft>
                <a:spcPts val="0"/>
              </a:spcAft>
              <a:defRPr/>
            </a:pPr>
            <a:r>
              <a:rPr lang="en-US" sz="2000" b="1">
                <a:solidFill>
                  <a:srgbClr val="F4EDE2"/>
                </a:solidFill>
                <a:latin typeface="Roboto" panose="02000000000000000000" pitchFamily="2" charset="0"/>
                <a:ea typeface="Roboto" panose="02000000000000000000" pitchFamily="2" charset="0"/>
              </a:rPr>
              <a:t>CARLTONFARMS.COM</a:t>
            </a:r>
            <a:endParaRPr lang="en-US" sz="2000" spc="300">
              <a:solidFill>
                <a:srgbClr val="F4EDE2"/>
              </a:solidFill>
              <a:latin typeface="Roboto" panose="02000000000000000000" pitchFamily="2" charset="0"/>
              <a:ea typeface="Roboto" panose="020000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026FEC-FF45-A17F-37EC-08D68E548D86}"/>
              </a:ext>
            </a:extLst>
          </p:cNvPr>
          <p:cNvSpPr/>
          <p:nvPr/>
        </p:nvSpPr>
        <p:spPr>
          <a:xfrm>
            <a:off x="9879013" y="2627313"/>
            <a:ext cx="1981200" cy="20447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38" name="Picture 3">
            <a:extLst>
              <a:ext uri="{FF2B5EF4-FFF2-40B4-BE49-F238E27FC236}">
                <a16:creationId xmlns:a16="http://schemas.microsoft.com/office/drawing/2014/main" id="{286DA199-7B29-0ED9-E432-ED0BB04433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5E5667AD-2FB0-FCAB-5855-08408DB626C6}"/>
              </a:ext>
            </a:extLst>
          </p:cNvPr>
          <p:cNvSpPr txBox="1">
            <a:spLocks noChangeArrowheads="1"/>
          </p:cNvSpPr>
          <p:nvPr/>
        </p:nvSpPr>
        <p:spPr bwMode="auto">
          <a:xfrm>
            <a:off x="682625" y="4860925"/>
            <a:ext cx="110061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Nestled</a:t>
            </a:r>
            <a:r>
              <a:rPr lang="en-US" altLang="en-US" sz="1600">
                <a:latin typeface="Aptos" panose="020B0004020202020204" pitchFamily="34" charset="0"/>
                <a:ea typeface="Aptos" panose="020B0004020202020204" pitchFamily="34" charset="0"/>
                <a:cs typeface="Times New Roman" panose="02020603050405020304" pitchFamily="18" charset="0"/>
              </a:rPr>
              <a:t> in the fertile ground of Oregon’s Willamette Valley, Carlton Farms has been a trusted premium pork and specialty meats processor for nearly 70 years, committed to placing extra care into everything we do to ensure every dining occasion becomes a memorable moment. From the ethically raised animals we source to how each product is produced, packaged and delivered by the skilled hands of people we call friends, we offer premium pork products with a personal touch for those who want to guarantee that the meals they make, make memories.</a:t>
            </a:r>
          </a:p>
        </p:txBody>
      </p:sp>
      <p:sp>
        <p:nvSpPr>
          <p:cNvPr id="10" name="Rectangle 9">
            <a:extLst>
              <a:ext uri="{FF2B5EF4-FFF2-40B4-BE49-F238E27FC236}">
                <a16:creationId xmlns:a16="http://schemas.microsoft.com/office/drawing/2014/main" id="{08F22EBC-A6FA-534D-0C1E-65014B5722FD}"/>
              </a:ext>
            </a:extLst>
          </p:cNvPr>
          <p:cNvSpPr/>
          <p:nvPr/>
        </p:nvSpPr>
        <p:spPr>
          <a:xfrm>
            <a:off x="7632700" y="2632075"/>
            <a:ext cx="1981200" cy="20447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1" name="TextBox 4">
            <a:extLst>
              <a:ext uri="{FF2B5EF4-FFF2-40B4-BE49-F238E27FC236}">
                <a16:creationId xmlns:a16="http://schemas.microsoft.com/office/drawing/2014/main" id="{4ED25E26-06F7-6572-EB8C-317E541F8B28}"/>
              </a:ext>
            </a:extLst>
          </p:cNvPr>
          <p:cNvSpPr txBox="1">
            <a:spLocks noChangeArrowheads="1"/>
          </p:cNvSpPr>
          <p:nvPr/>
        </p:nvSpPr>
        <p:spPr bwMode="auto">
          <a:xfrm>
            <a:off x="682625" y="2846388"/>
            <a:ext cx="60960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HANDCRAFTING MEMORABLE EXPERIENCES </a:t>
            </a:r>
            <a:br>
              <a:rPr lang="en-US" altLang="en-US" sz="4500" b="1">
                <a:latin typeface="Roboto" panose="02000000000000000000" pitchFamily="2" charset="0"/>
                <a:ea typeface="Roboto" panose="02000000000000000000" pitchFamily="2" charset="0"/>
                <a:cs typeface="Times New Roman" panose="02020603050405020304" pitchFamily="18" charset="0"/>
              </a:rPr>
            </a:br>
            <a:r>
              <a:rPr lang="en-US" altLang="en-US" sz="4500" b="1">
                <a:latin typeface="Roboto" panose="02000000000000000000" pitchFamily="2" charset="0"/>
                <a:ea typeface="Roboto" panose="02000000000000000000" pitchFamily="2" charset="0"/>
                <a:cs typeface="Times New Roman" panose="02020603050405020304" pitchFamily="18" charset="0"/>
              </a:rPr>
              <a:t>SINCE 1956.</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A7B95D5E-D62D-2ABB-8DBD-08062504E764}"/>
              </a:ext>
            </a:extLst>
          </p:cNvPr>
          <p:cNvSpPr/>
          <p:nvPr/>
        </p:nvSpPr>
        <p:spPr>
          <a:xfrm>
            <a:off x="5386388" y="2632075"/>
            <a:ext cx="1981200" cy="20447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C84CD7D9-964B-02A1-36E4-851AB4F0EAEF}"/>
              </a:ext>
            </a:extLst>
          </p:cNvPr>
          <p:cNvCxnSpPr>
            <a:cxnSpLocks/>
          </p:cNvCxnSpPr>
          <p:nvPr/>
        </p:nvCxnSpPr>
        <p:spPr>
          <a:xfrm>
            <a:off x="782638" y="2632075"/>
            <a:ext cx="11409362"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pic>
        <p:nvPicPr>
          <p:cNvPr id="14344" name="Picture 12">
            <a:extLst>
              <a:ext uri="{FF2B5EF4-FFF2-40B4-BE49-F238E27FC236}">
                <a16:creationId xmlns:a16="http://schemas.microsoft.com/office/drawing/2014/main" id="{42794D60-A537-9423-1837-5EC829A32C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5588" y="3073400"/>
            <a:ext cx="15732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5-Point Star 13">
            <a:extLst>
              <a:ext uri="{FF2B5EF4-FFF2-40B4-BE49-F238E27FC236}">
                <a16:creationId xmlns:a16="http://schemas.microsoft.com/office/drawing/2014/main" id="{2C0207CB-1EB3-A2ED-D90A-C9F3BD834E8A}"/>
              </a:ext>
            </a:extLst>
          </p:cNvPr>
          <p:cNvSpPr/>
          <p:nvPr/>
        </p:nvSpPr>
        <p:spPr>
          <a:xfrm>
            <a:off x="8147050" y="3376613"/>
            <a:ext cx="317500" cy="317500"/>
          </a:xfrm>
          <a:prstGeom prst="star5">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46" name="Picture 15" descr="A close up of a sign&#10;&#10;Description automatically generated">
            <a:extLst>
              <a:ext uri="{FF2B5EF4-FFF2-40B4-BE49-F238E27FC236}">
                <a16:creationId xmlns:a16="http://schemas.microsoft.com/office/drawing/2014/main" id="{B70CFDA7-230E-0A95-A86F-98DFA90FF3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3888" y="3014663"/>
            <a:ext cx="1346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78CEB5D-D0F8-8FE9-00F0-2DFF3957F092}"/>
              </a:ext>
            </a:extLst>
          </p:cNvPr>
          <p:cNvSpPr txBox="1"/>
          <p:nvPr/>
        </p:nvSpPr>
        <p:spPr>
          <a:xfrm>
            <a:off x="10028238" y="2852738"/>
            <a:ext cx="1682750" cy="1322387"/>
          </a:xfrm>
          <a:prstGeom prst="rect">
            <a:avLst/>
          </a:prstGeom>
          <a:noFill/>
        </p:spPr>
        <p:txBody>
          <a:bodyPr>
            <a:spAutoFit/>
          </a:bodyPr>
          <a:lstStyle/>
          <a:p>
            <a:pPr algn="ctr" eaLnBrk="1" fontAlgn="auto" hangingPunct="1">
              <a:spcBef>
                <a:spcPts val="0"/>
              </a:spcBef>
              <a:spcAft>
                <a:spcPts val="0"/>
              </a:spcAft>
              <a:defRPr/>
            </a:pPr>
            <a:r>
              <a:rPr lang="en-US" sz="8000" b="1" spc="-300">
                <a:solidFill>
                  <a:srgbClr val="231F20"/>
                </a:solidFill>
                <a:latin typeface="Roboto" panose="02000000000000000000" pitchFamily="2" charset="0"/>
                <a:ea typeface="Roboto" panose="02000000000000000000" pitchFamily="2" charset="0"/>
                <a:cs typeface="Times New Roman" panose="02020603050405020304" pitchFamily="18" charset="0"/>
              </a:rPr>
              <a:t>70</a:t>
            </a:r>
            <a:endParaRPr lang="en-US" sz="8000" spc="-300">
              <a:solidFill>
                <a:srgbClr val="231F20"/>
              </a:solidFill>
              <a:latin typeface="+mn-lt"/>
            </a:endParaRPr>
          </a:p>
        </p:txBody>
      </p:sp>
      <p:sp>
        <p:nvSpPr>
          <p:cNvPr id="14348" name="TextBox 19">
            <a:extLst>
              <a:ext uri="{FF2B5EF4-FFF2-40B4-BE49-F238E27FC236}">
                <a16:creationId xmlns:a16="http://schemas.microsoft.com/office/drawing/2014/main" id="{86D95136-8684-B5CA-C1EA-C8848478B454}"/>
              </a:ext>
            </a:extLst>
          </p:cNvPr>
          <p:cNvSpPr txBox="1">
            <a:spLocks noChangeArrowheads="1"/>
          </p:cNvSpPr>
          <p:nvPr/>
        </p:nvSpPr>
        <p:spPr bwMode="auto">
          <a:xfrm>
            <a:off x="9796463" y="3897313"/>
            <a:ext cx="21463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1500"/>
              </a:lnSpc>
              <a:spcBef>
                <a:spcPct val="0"/>
              </a:spcBef>
              <a:buFontTx/>
              <a:buNone/>
            </a:pPr>
            <a:r>
              <a:rPr lang="en-US" altLang="en-US" sz="1400">
                <a:solidFill>
                  <a:srgbClr val="231F20"/>
                </a:solidFill>
                <a:latin typeface="Roboto" panose="02000000000000000000" pitchFamily="2" charset="0"/>
                <a:ea typeface="Roboto" panose="02000000000000000000" pitchFamily="2" charset="0"/>
                <a:cs typeface="Times New Roman" panose="02020603050405020304" pitchFamily="18" charset="0"/>
              </a:rPr>
              <a:t>YEARS OF</a:t>
            </a:r>
            <a:br>
              <a:rPr lang="en-US" altLang="en-US" sz="1400">
                <a:solidFill>
                  <a:srgbClr val="231F20"/>
                </a:solidFill>
                <a:latin typeface="Roboto" panose="02000000000000000000" pitchFamily="2" charset="0"/>
                <a:ea typeface="Roboto" panose="02000000000000000000" pitchFamily="2" charset="0"/>
                <a:cs typeface="Times New Roman" panose="02020603050405020304" pitchFamily="18" charset="0"/>
              </a:rPr>
            </a:br>
            <a:r>
              <a:rPr lang="en-US" altLang="en-US" sz="1400">
                <a:solidFill>
                  <a:srgbClr val="231F20"/>
                </a:solidFill>
                <a:latin typeface="Roboto" panose="02000000000000000000" pitchFamily="2" charset="0"/>
                <a:ea typeface="Roboto" panose="02000000000000000000" pitchFamily="2" charset="0"/>
                <a:cs typeface="Times New Roman" panose="02020603050405020304" pitchFamily="18" charset="0"/>
              </a:rPr>
              <a:t> EXPERIENCE</a:t>
            </a:r>
            <a:endParaRPr lang="en-US" altLang="en-US" sz="1400">
              <a:solidFill>
                <a:srgbClr val="231F20"/>
              </a:solidFill>
              <a:ea typeface="Roboto" panose="02000000000000000000" pitchFamily="2"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1" name="Picture 1" descr="A couple of men wearing white aprons&#10;&#10;Description automatically generated">
            <a:extLst>
              <a:ext uri="{FF2B5EF4-FFF2-40B4-BE49-F238E27FC236}">
                <a16:creationId xmlns:a16="http://schemas.microsoft.com/office/drawing/2014/main" id="{2921AD73-A849-A389-95A9-B74352AA10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4">
            <a:extLst>
              <a:ext uri="{FF2B5EF4-FFF2-40B4-BE49-F238E27FC236}">
                <a16:creationId xmlns:a16="http://schemas.microsoft.com/office/drawing/2014/main" id="{BE00606D-EE7F-6FB0-DCF5-1A2FE4241708}"/>
              </a:ext>
            </a:extLst>
          </p:cNvPr>
          <p:cNvSpPr txBox="1">
            <a:spLocks noChangeArrowheads="1"/>
          </p:cNvSpPr>
          <p:nvPr/>
        </p:nvSpPr>
        <p:spPr bwMode="auto">
          <a:xfrm>
            <a:off x="682625" y="3592513"/>
            <a:ext cx="609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solidFill>
                  <a:schemeClr val="bg1"/>
                </a:solidFill>
                <a:latin typeface="Roboto" panose="02000000000000000000" pitchFamily="2" charset="0"/>
                <a:ea typeface="Roboto" panose="02000000000000000000" pitchFamily="2" charset="0"/>
                <a:cs typeface="Times New Roman" panose="02020603050405020304" pitchFamily="18" charset="0"/>
              </a:rPr>
              <a:t>A LEGACY </a:t>
            </a:r>
            <a:br>
              <a:rPr lang="en-US" altLang="en-US" sz="4500" b="1">
                <a:solidFill>
                  <a:schemeClr val="bg1"/>
                </a:solidFill>
                <a:latin typeface="Roboto" panose="02000000000000000000" pitchFamily="2" charset="0"/>
                <a:ea typeface="Roboto" panose="02000000000000000000" pitchFamily="2" charset="0"/>
                <a:cs typeface="Times New Roman" panose="02020603050405020304" pitchFamily="18" charset="0"/>
              </a:rPr>
            </a:br>
            <a:r>
              <a:rPr lang="en-US" altLang="en-US" sz="4500" b="1">
                <a:solidFill>
                  <a:schemeClr val="bg1"/>
                </a:solidFill>
                <a:latin typeface="Roboto" panose="02000000000000000000" pitchFamily="2" charset="0"/>
                <a:ea typeface="Roboto" panose="02000000000000000000" pitchFamily="2" charset="0"/>
                <a:cs typeface="Times New Roman" panose="02020603050405020304" pitchFamily="18" charset="0"/>
              </a:rPr>
              <a:t>BUILT ON VALUES.</a:t>
            </a:r>
            <a:endParaRPr lang="en-US" altLang="en-US" sz="45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Rectangle 8">
            <a:extLst>
              <a:ext uri="{FF2B5EF4-FFF2-40B4-BE49-F238E27FC236}">
                <a16:creationId xmlns:a16="http://schemas.microsoft.com/office/drawing/2014/main" id="{6C2CEFF9-F829-D55A-9C33-082456896449}"/>
              </a:ext>
            </a:extLst>
          </p:cNvPr>
          <p:cNvSpPr/>
          <p:nvPr/>
        </p:nvSpPr>
        <p:spPr>
          <a:xfrm>
            <a:off x="0" y="-61913"/>
            <a:ext cx="12192000" cy="407988"/>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A64125EB-FCD7-1DAE-B9FD-7E5EC88D2622}"/>
              </a:ext>
            </a:extLst>
          </p:cNvPr>
          <p:cNvSpPr/>
          <p:nvPr/>
        </p:nvSpPr>
        <p:spPr>
          <a:xfrm>
            <a:off x="1063625" y="4659313"/>
            <a:ext cx="4735513" cy="1574800"/>
          </a:xfrm>
          <a:prstGeom prst="rect">
            <a:avLst/>
          </a:prstGeom>
          <a:solidFill>
            <a:srgbClr val="F4EDE2">
              <a:alpha val="499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65" name="TextBox 9">
            <a:extLst>
              <a:ext uri="{FF2B5EF4-FFF2-40B4-BE49-F238E27FC236}">
                <a16:creationId xmlns:a16="http://schemas.microsoft.com/office/drawing/2014/main" id="{637C4BB4-5E7A-AD7E-B6B5-690A033F3159}"/>
              </a:ext>
            </a:extLst>
          </p:cNvPr>
          <p:cNvSpPr txBox="1">
            <a:spLocks noChangeArrowheads="1"/>
          </p:cNvSpPr>
          <p:nvPr/>
        </p:nvSpPr>
        <p:spPr bwMode="auto">
          <a:xfrm>
            <a:off x="1263650" y="4954588"/>
            <a:ext cx="995363"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300"/>
              </a:lnSpc>
              <a:spcBef>
                <a:spcPct val="0"/>
              </a:spcBef>
              <a:buFontTx/>
              <a:buNone/>
            </a:pPr>
            <a:r>
              <a:rPr lang="en-US" altLang="en-US" sz="5500" b="1">
                <a:solidFill>
                  <a:srgbClr val="EF3124"/>
                </a:solidFill>
                <a:latin typeface="Roboto" panose="02000000000000000000" pitchFamily="2" charset="0"/>
                <a:ea typeface="Roboto" panose="02000000000000000000" pitchFamily="2" charset="0"/>
                <a:cs typeface="Times New Roman" panose="02020603050405020304" pitchFamily="18" charset="0"/>
              </a:rPr>
              <a:t>19</a:t>
            </a:r>
            <a:br>
              <a:rPr lang="en-US" altLang="en-US" sz="5500" b="1">
                <a:solidFill>
                  <a:srgbClr val="EF3124"/>
                </a:solidFill>
                <a:latin typeface="Roboto" panose="02000000000000000000" pitchFamily="2" charset="0"/>
                <a:ea typeface="Roboto" panose="02000000000000000000" pitchFamily="2" charset="0"/>
                <a:cs typeface="Times New Roman" panose="02020603050405020304" pitchFamily="18" charset="0"/>
              </a:rPr>
            </a:br>
            <a:r>
              <a:rPr lang="en-US" altLang="en-US" sz="5500" b="1">
                <a:solidFill>
                  <a:srgbClr val="EF3124"/>
                </a:solidFill>
                <a:latin typeface="Roboto" panose="02000000000000000000" pitchFamily="2" charset="0"/>
                <a:ea typeface="Roboto" panose="02000000000000000000" pitchFamily="2" charset="0"/>
                <a:cs typeface="Times New Roman" panose="02020603050405020304" pitchFamily="18" charset="0"/>
              </a:rPr>
              <a:t>56</a:t>
            </a:r>
            <a:endParaRPr lang="en-US" altLang="en-US" sz="5500">
              <a:solidFill>
                <a:srgbClr val="EF3124"/>
              </a:solidFill>
              <a:latin typeface="Roboto" panose="02000000000000000000" pitchFamily="2" charset="0"/>
              <a:ea typeface="Roboto" panose="02000000000000000000" pitchFamily="2" charset="0"/>
              <a:cs typeface="Times New Roman" panose="02020603050405020304" pitchFamily="18" charset="0"/>
            </a:endParaRPr>
          </a:p>
        </p:txBody>
      </p:sp>
      <p:sp>
        <p:nvSpPr>
          <p:cNvPr id="15366" name="TextBox 11">
            <a:extLst>
              <a:ext uri="{FF2B5EF4-FFF2-40B4-BE49-F238E27FC236}">
                <a16:creationId xmlns:a16="http://schemas.microsoft.com/office/drawing/2014/main" id="{DB9A3AAE-B62D-FDE5-5226-3BCB75BCFB44}"/>
              </a:ext>
            </a:extLst>
          </p:cNvPr>
          <p:cNvSpPr txBox="1">
            <a:spLocks noChangeArrowheads="1"/>
          </p:cNvSpPr>
          <p:nvPr/>
        </p:nvSpPr>
        <p:spPr bwMode="auto">
          <a:xfrm>
            <a:off x="2279650" y="4816475"/>
            <a:ext cx="339883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800">
                <a:latin typeface="Aptos" panose="020B0004020202020204" pitchFamily="34" charset="0"/>
                <a:ea typeface="Aptos" panose="020B0004020202020204" pitchFamily="34" charset="0"/>
                <a:cs typeface="Times New Roman" panose="02020603050405020304" pitchFamily="18" charset="0"/>
              </a:rPr>
              <a:t>Carlton Farms, originally known as “Carlton Packing Company”, was owned and operated by the Duyn family for over 60 years. </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C47E533-B4A2-3C29-49F7-39905D84AF66}"/>
              </a:ext>
            </a:extLst>
          </p:cNvPr>
          <p:cNvSpPr/>
          <p:nvPr/>
        </p:nvSpPr>
        <p:spPr>
          <a:xfrm>
            <a:off x="6192838" y="4659313"/>
            <a:ext cx="5237162" cy="1574800"/>
          </a:xfrm>
          <a:prstGeom prst="rect">
            <a:avLst/>
          </a:prstGeom>
          <a:solidFill>
            <a:srgbClr val="F4EDE2">
              <a:alpha val="499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68" name="TextBox 19">
            <a:extLst>
              <a:ext uri="{FF2B5EF4-FFF2-40B4-BE49-F238E27FC236}">
                <a16:creationId xmlns:a16="http://schemas.microsoft.com/office/drawing/2014/main" id="{19BBE8D3-0EC7-1BCA-AEF0-CCFA36D4F4F2}"/>
              </a:ext>
            </a:extLst>
          </p:cNvPr>
          <p:cNvSpPr txBox="1">
            <a:spLocks noChangeArrowheads="1"/>
          </p:cNvSpPr>
          <p:nvPr/>
        </p:nvSpPr>
        <p:spPr bwMode="auto">
          <a:xfrm>
            <a:off x="6392863" y="4954588"/>
            <a:ext cx="9937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300"/>
              </a:lnSpc>
              <a:spcBef>
                <a:spcPct val="0"/>
              </a:spcBef>
              <a:buFontTx/>
              <a:buNone/>
            </a:pPr>
            <a:r>
              <a:rPr lang="en-US" altLang="en-US" sz="5500" b="1">
                <a:solidFill>
                  <a:srgbClr val="EF3124"/>
                </a:solidFill>
                <a:latin typeface="Roboto" panose="02000000000000000000" pitchFamily="2" charset="0"/>
                <a:ea typeface="Roboto" panose="02000000000000000000" pitchFamily="2" charset="0"/>
                <a:cs typeface="Times New Roman" panose="02020603050405020304" pitchFamily="18" charset="0"/>
              </a:rPr>
              <a:t>20</a:t>
            </a:r>
          </a:p>
          <a:p>
            <a:pPr eaLnBrk="1" hangingPunct="1">
              <a:lnSpc>
                <a:spcPts val="4300"/>
              </a:lnSpc>
              <a:spcBef>
                <a:spcPct val="0"/>
              </a:spcBef>
              <a:buFontTx/>
              <a:buNone/>
            </a:pPr>
            <a:r>
              <a:rPr lang="en-US" altLang="en-US" sz="5500" b="1">
                <a:solidFill>
                  <a:srgbClr val="EF3124"/>
                </a:solidFill>
                <a:latin typeface="Roboto" panose="02000000000000000000" pitchFamily="2" charset="0"/>
                <a:ea typeface="Roboto" panose="02000000000000000000" pitchFamily="2" charset="0"/>
                <a:cs typeface="Times New Roman" panose="02020603050405020304" pitchFamily="18" charset="0"/>
              </a:rPr>
              <a:t>22</a:t>
            </a:r>
            <a:endParaRPr lang="en-US" altLang="en-US" sz="5500">
              <a:solidFill>
                <a:srgbClr val="EF3124"/>
              </a:solidFill>
              <a:latin typeface="Roboto" panose="02000000000000000000" pitchFamily="2" charset="0"/>
              <a:ea typeface="Roboto" panose="02000000000000000000" pitchFamily="2" charset="0"/>
              <a:cs typeface="Times New Roman" panose="02020603050405020304" pitchFamily="18" charset="0"/>
            </a:endParaRPr>
          </a:p>
        </p:txBody>
      </p:sp>
      <p:sp>
        <p:nvSpPr>
          <p:cNvPr id="15369" name="TextBox 20">
            <a:extLst>
              <a:ext uri="{FF2B5EF4-FFF2-40B4-BE49-F238E27FC236}">
                <a16:creationId xmlns:a16="http://schemas.microsoft.com/office/drawing/2014/main" id="{5BD17356-6594-456B-02CF-CE9922A3FF27}"/>
              </a:ext>
            </a:extLst>
          </p:cNvPr>
          <p:cNvSpPr txBox="1">
            <a:spLocks noChangeArrowheads="1"/>
          </p:cNvSpPr>
          <p:nvPr/>
        </p:nvSpPr>
        <p:spPr bwMode="auto">
          <a:xfrm>
            <a:off x="7407275" y="4816475"/>
            <a:ext cx="3902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latin typeface="Aptos" panose="020B0004020202020204" pitchFamily="34" charset="0"/>
                <a:ea typeface="Aptos" panose="020B0004020202020204" pitchFamily="34" charset="0"/>
                <a:cs typeface="Times New Roman" panose="02020603050405020304" pitchFamily="18" charset="0"/>
              </a:rPr>
              <a:t>The Wilson family purchased Carlton Farms and committed to the tradition of partnering with family farmers who raise animals with care.</a:t>
            </a:r>
          </a:p>
        </p:txBody>
      </p:sp>
      <p:cxnSp>
        <p:nvCxnSpPr>
          <p:cNvPr id="3" name="Straight Connector 2">
            <a:extLst>
              <a:ext uri="{FF2B5EF4-FFF2-40B4-BE49-F238E27FC236}">
                <a16:creationId xmlns:a16="http://schemas.microsoft.com/office/drawing/2014/main" id="{040A7923-3953-7F9E-616D-0A7AC61C4C35}"/>
              </a:ext>
            </a:extLst>
          </p:cNvPr>
          <p:cNvCxnSpPr>
            <a:cxnSpLocks/>
          </p:cNvCxnSpPr>
          <p:nvPr/>
        </p:nvCxnSpPr>
        <p:spPr>
          <a:xfrm>
            <a:off x="682625" y="4659313"/>
            <a:ext cx="10747375"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4950F2-6DE7-A894-61A7-B622D6D18C0F}"/>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5BB64EE7-12BD-5D59-3147-F4ADC1A01E87}"/>
              </a:ext>
            </a:extLst>
          </p:cNvPr>
          <p:cNvCxnSpPr>
            <a:cxnSpLocks/>
          </p:cNvCxnSpPr>
          <p:nvPr/>
        </p:nvCxnSpPr>
        <p:spPr>
          <a:xfrm>
            <a:off x="682625" y="571500"/>
            <a:ext cx="10747375"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16387" name="TextBox 3">
            <a:extLst>
              <a:ext uri="{FF2B5EF4-FFF2-40B4-BE49-F238E27FC236}">
                <a16:creationId xmlns:a16="http://schemas.microsoft.com/office/drawing/2014/main" id="{BDE172E6-4B06-EEA7-C29D-C786FA287EF6}"/>
              </a:ext>
            </a:extLst>
          </p:cNvPr>
          <p:cNvSpPr txBox="1">
            <a:spLocks noChangeArrowheads="1"/>
          </p:cNvSpPr>
          <p:nvPr/>
        </p:nvSpPr>
        <p:spPr bwMode="auto">
          <a:xfrm>
            <a:off x="4451350" y="2227263"/>
            <a:ext cx="71882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225"/>
              </a:lnSpc>
              <a:spcBef>
                <a:spcPct val="0"/>
              </a:spcBef>
              <a:buFontTx/>
              <a:buNone/>
            </a:pPr>
            <a:r>
              <a:rPr lang="en-US" altLang="en-US" sz="1600">
                <a:latin typeface="Roboto" panose="02000000000000000000" pitchFamily="2" charset="0"/>
                <a:ea typeface="Roboto" panose="02000000000000000000" pitchFamily="2" charset="0"/>
                <a:cs typeface="Times New Roman" panose="02020603050405020304" pitchFamily="18" charset="0"/>
              </a:rPr>
              <a:t>Our commitment to quality begins with the extra care that we put into animal husbandry—from the time the animal is born all the way to harvest. Our grower partners believe in time-honored methods, raising hogs humanely in environments that encourage the expression of their natural behaviors.</a:t>
            </a: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sp>
        <p:nvSpPr>
          <p:cNvPr id="16388" name="TextBox 4">
            <a:extLst>
              <a:ext uri="{FF2B5EF4-FFF2-40B4-BE49-F238E27FC236}">
                <a16:creationId xmlns:a16="http://schemas.microsoft.com/office/drawing/2014/main" id="{3727E01B-58A5-3591-8DF8-66ACC39C21E2}"/>
              </a:ext>
            </a:extLst>
          </p:cNvPr>
          <p:cNvSpPr txBox="1">
            <a:spLocks noChangeArrowheads="1"/>
          </p:cNvSpPr>
          <p:nvPr/>
        </p:nvSpPr>
        <p:spPr bwMode="auto">
          <a:xfrm>
            <a:off x="4451350" y="784225"/>
            <a:ext cx="60960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latin typeface="Roboto" panose="02000000000000000000" pitchFamily="2" charset="0"/>
                <a:ea typeface="Roboto" panose="02000000000000000000" pitchFamily="2" charset="0"/>
                <a:cs typeface="Times New Roman" panose="02020603050405020304" pitchFamily="18" charset="0"/>
              </a:rPr>
              <a:t>ANIMALS </a:t>
            </a:r>
            <a:br>
              <a:rPr lang="en-US" altLang="en-US" sz="4500" b="1">
                <a:latin typeface="Roboto" panose="02000000000000000000" pitchFamily="2" charset="0"/>
                <a:ea typeface="Roboto" panose="02000000000000000000" pitchFamily="2" charset="0"/>
                <a:cs typeface="Times New Roman" panose="02020603050405020304" pitchFamily="18" charset="0"/>
              </a:rPr>
            </a:br>
            <a:r>
              <a:rPr lang="en-US" altLang="en-US" sz="4500" b="1">
                <a:latin typeface="Roboto" panose="02000000000000000000" pitchFamily="2" charset="0"/>
                <a:ea typeface="Roboto" panose="02000000000000000000" pitchFamily="2" charset="0"/>
                <a:cs typeface="Times New Roman" panose="02020603050405020304" pitchFamily="18" charset="0"/>
              </a:rPr>
              <a:t>RAISED </a:t>
            </a:r>
            <a:br>
              <a:rPr lang="en-US" altLang="en-US" sz="4500" b="1">
                <a:latin typeface="Roboto" panose="02000000000000000000" pitchFamily="2" charset="0"/>
                <a:ea typeface="Roboto" panose="02000000000000000000" pitchFamily="2" charset="0"/>
                <a:cs typeface="Times New Roman" panose="02020603050405020304" pitchFamily="18" charset="0"/>
              </a:rPr>
            </a:br>
            <a:r>
              <a:rPr lang="en-US" altLang="en-US" sz="4500" b="1">
                <a:latin typeface="Roboto" panose="02000000000000000000" pitchFamily="2" charset="0"/>
                <a:ea typeface="Roboto" panose="02000000000000000000" pitchFamily="2" charset="0"/>
                <a:cs typeface="Times New Roman" panose="02020603050405020304" pitchFamily="18" charset="0"/>
              </a:rPr>
              <a:t>WITH CARE.</a:t>
            </a:r>
            <a:endParaRPr lang="en-US" altLang="en-US" sz="4500">
              <a:latin typeface="Roboto" panose="02000000000000000000" pitchFamily="2" charset="0"/>
              <a:ea typeface="Roboto" panose="02000000000000000000" pitchFamily="2" charset="0"/>
              <a:cs typeface="Times New Roman" panose="02020603050405020304" pitchFamily="18" charset="0"/>
            </a:endParaRPr>
          </a:p>
        </p:txBody>
      </p:sp>
      <p:pic>
        <p:nvPicPr>
          <p:cNvPr id="16389" name="Picture 5" descr="A group of pigs in mud&#10;&#10;Description automatically generated">
            <a:extLst>
              <a:ext uri="{FF2B5EF4-FFF2-40B4-BE49-F238E27FC236}">
                <a16:creationId xmlns:a16="http://schemas.microsoft.com/office/drawing/2014/main" id="{114A03D1-6A71-7F07-E250-FCDD13AE7C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2"/>
          <a:stretch>
            <a:fillRect/>
          </a:stretch>
        </p:blipFill>
        <p:spPr bwMode="auto">
          <a:xfrm>
            <a:off x="682625" y="784225"/>
            <a:ext cx="3506788"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a:extLst>
              <a:ext uri="{FF2B5EF4-FFF2-40B4-BE49-F238E27FC236}">
                <a16:creationId xmlns:a16="http://schemas.microsoft.com/office/drawing/2014/main" id="{EE2A44E0-7C32-5A23-6BBF-FE964EA1D781}"/>
              </a:ext>
            </a:extLst>
          </p:cNvPr>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4872038" y="3767138"/>
            <a:ext cx="98107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a:extLst>
              <a:ext uri="{FF2B5EF4-FFF2-40B4-BE49-F238E27FC236}">
                <a16:creationId xmlns:a16="http://schemas.microsoft.com/office/drawing/2014/main" id="{F6FC3FA2-0855-19AF-9925-65400F90F59F}"/>
              </a:ext>
            </a:extLst>
          </p:cNvPr>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7947025" y="3763963"/>
            <a:ext cx="14795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4">
            <a:extLst>
              <a:ext uri="{FF2B5EF4-FFF2-40B4-BE49-F238E27FC236}">
                <a16:creationId xmlns:a16="http://schemas.microsoft.com/office/drawing/2014/main" id="{8D39CF56-FA2B-8E9D-D04B-3C76BB869B26}"/>
              </a:ext>
            </a:extLst>
          </p:cNvPr>
          <p:cNvSpPr txBox="1">
            <a:spLocks noChangeArrowheads="1"/>
          </p:cNvSpPr>
          <p:nvPr/>
        </p:nvSpPr>
        <p:spPr bwMode="auto">
          <a:xfrm>
            <a:off x="4976813" y="4125913"/>
            <a:ext cx="2922587"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solidFill>
                  <a:srgbClr val="FF0000"/>
                </a:solidFill>
                <a:latin typeface="Roboto" panose="02000000000000000000" pitchFamily="2" charset="0"/>
                <a:ea typeface="Roboto" panose="02000000000000000000" pitchFamily="2" charset="0"/>
                <a:cs typeface="Times New Roman" panose="02020603050405020304" pitchFamily="18" charset="0"/>
              </a:rPr>
              <a:t>HEALTH</a:t>
            </a:r>
          </a:p>
          <a:p>
            <a:pPr eaLnBrk="1" hangingPunct="1">
              <a:lnSpc>
                <a:spcPts val="3700"/>
              </a:lnSpc>
              <a:spcBef>
                <a:spcPct val="0"/>
              </a:spcBef>
              <a:buFontTx/>
              <a:buNone/>
            </a:pPr>
            <a:endParaRPr lang="en-US" altLang="en-US" sz="3000">
              <a:solidFill>
                <a:srgbClr val="FF0000"/>
              </a:solidFill>
              <a:latin typeface="Roboto" panose="02000000000000000000" pitchFamily="2" charset="0"/>
              <a:ea typeface="Roboto" panose="02000000000000000000" pitchFamily="2" charset="0"/>
              <a:cs typeface="Times New Roman" panose="02020603050405020304" pitchFamily="18" charset="0"/>
            </a:endParaRPr>
          </a:p>
        </p:txBody>
      </p:sp>
      <p:sp>
        <p:nvSpPr>
          <p:cNvPr id="16393" name="TextBox 3">
            <a:extLst>
              <a:ext uri="{FF2B5EF4-FFF2-40B4-BE49-F238E27FC236}">
                <a16:creationId xmlns:a16="http://schemas.microsoft.com/office/drawing/2014/main" id="{574537E0-5684-C53A-96A8-F3DA9674F127}"/>
              </a:ext>
            </a:extLst>
          </p:cNvPr>
          <p:cNvSpPr txBox="1">
            <a:spLocks noChangeArrowheads="1"/>
          </p:cNvSpPr>
          <p:nvPr/>
        </p:nvSpPr>
        <p:spPr bwMode="auto">
          <a:xfrm>
            <a:off x="4976813" y="4591050"/>
            <a:ext cx="34131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No growth accelerants. </a:t>
            </a: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No feed additives. </a:t>
            </a: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Animals are fed a 100% vegetarian diet including </a:t>
            </a:r>
            <a:br>
              <a:rPr lang="en-US" altLang="en-US" sz="1600">
                <a:latin typeface="Roboto" panose="02000000000000000000" pitchFamily="2" charset="0"/>
                <a:ea typeface="Roboto" panose="02000000000000000000" pitchFamily="2" charset="0"/>
                <a:cs typeface="Times New Roman" panose="02020603050405020304" pitchFamily="18" charset="0"/>
              </a:rPr>
            </a:br>
            <a:r>
              <a:rPr lang="en-US" altLang="en-US" sz="1600">
                <a:latin typeface="Roboto" panose="02000000000000000000" pitchFamily="2" charset="0"/>
                <a:ea typeface="Roboto" panose="02000000000000000000" pitchFamily="2" charset="0"/>
                <a:cs typeface="Times New Roman" panose="02020603050405020304" pitchFamily="18" charset="0"/>
              </a:rPr>
              <a:t>Non-GMO barley and wheat. </a:t>
            </a: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Humane handling verified by veterinarians. </a:t>
            </a:r>
          </a:p>
        </p:txBody>
      </p:sp>
      <p:sp>
        <p:nvSpPr>
          <p:cNvPr id="16394" name="TextBox 4">
            <a:extLst>
              <a:ext uri="{FF2B5EF4-FFF2-40B4-BE49-F238E27FC236}">
                <a16:creationId xmlns:a16="http://schemas.microsoft.com/office/drawing/2014/main" id="{88A70A28-E294-A4E8-2BC9-0E2AF89FF745}"/>
              </a:ext>
            </a:extLst>
          </p:cNvPr>
          <p:cNvSpPr txBox="1">
            <a:spLocks noChangeArrowheads="1"/>
          </p:cNvSpPr>
          <p:nvPr/>
        </p:nvSpPr>
        <p:spPr bwMode="auto">
          <a:xfrm>
            <a:off x="8143875" y="4125913"/>
            <a:ext cx="292258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solidFill>
                  <a:srgbClr val="FF0000"/>
                </a:solidFill>
                <a:latin typeface="Roboto" panose="02000000000000000000" pitchFamily="2" charset="0"/>
                <a:ea typeface="Roboto" panose="02000000000000000000" pitchFamily="2" charset="0"/>
                <a:cs typeface="Times New Roman" panose="02020603050405020304" pitchFamily="18" charset="0"/>
              </a:rPr>
              <a:t>TRANSPORT</a:t>
            </a:r>
            <a:endParaRPr lang="en-US" altLang="en-US" sz="3000">
              <a:solidFill>
                <a:srgbClr val="FF0000"/>
              </a:solidFill>
              <a:latin typeface="Roboto" panose="02000000000000000000" pitchFamily="2" charset="0"/>
              <a:ea typeface="Roboto" panose="02000000000000000000" pitchFamily="2" charset="0"/>
              <a:cs typeface="Times New Roman" panose="02020603050405020304" pitchFamily="18" charset="0"/>
            </a:endParaRPr>
          </a:p>
        </p:txBody>
      </p:sp>
      <p:sp>
        <p:nvSpPr>
          <p:cNvPr id="16395" name="TextBox 3">
            <a:extLst>
              <a:ext uri="{FF2B5EF4-FFF2-40B4-BE49-F238E27FC236}">
                <a16:creationId xmlns:a16="http://schemas.microsoft.com/office/drawing/2014/main" id="{9654943F-3688-1F14-EEB0-B3A0E3310630}"/>
              </a:ext>
            </a:extLst>
          </p:cNvPr>
          <p:cNvSpPr txBox="1">
            <a:spLocks noChangeArrowheads="1"/>
          </p:cNvSpPr>
          <p:nvPr/>
        </p:nvSpPr>
        <p:spPr bwMode="auto">
          <a:xfrm>
            <a:off x="8143875" y="4591050"/>
            <a:ext cx="3325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Routine stops are made in transport to ensure proper water, food and ventilation. </a:t>
            </a: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Travel times are scheduled to optimize animal safety.  </a:t>
            </a:r>
          </a:p>
          <a:p>
            <a:pPr>
              <a:lnSpc>
                <a:spcPct val="100000"/>
              </a:lnSpc>
              <a:spcBef>
                <a:spcPct val="0"/>
              </a:spcBef>
            </a:pPr>
            <a:endParaRPr lang="en-US" altLang="en-US" sz="160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A dark wood surface with cracks&#10;&#10;Description automatically generated">
            <a:extLst>
              <a:ext uri="{FF2B5EF4-FFF2-40B4-BE49-F238E27FC236}">
                <a16:creationId xmlns:a16="http://schemas.microsoft.com/office/drawing/2014/main" id="{57B3BF08-B405-9BFE-D49E-48DCF7C4C9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descr="A logo for a farm&#10;&#10;Description automatically generated">
            <a:extLst>
              <a:ext uri="{FF2B5EF4-FFF2-40B4-BE49-F238E27FC236}">
                <a16:creationId xmlns:a16="http://schemas.microsoft.com/office/drawing/2014/main" id="{F24D45C5-C0D1-A56E-54AD-6AD0267DC5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5063" y="255588"/>
            <a:ext cx="2301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2728DBB-7806-8880-080B-B982A9D70C3B}"/>
              </a:ext>
            </a:extLst>
          </p:cNvPr>
          <p:cNvSpPr txBox="1"/>
          <p:nvPr/>
        </p:nvSpPr>
        <p:spPr>
          <a:xfrm>
            <a:off x="258763" y="2498725"/>
            <a:ext cx="11672887" cy="1919288"/>
          </a:xfrm>
          <a:prstGeom prst="rect">
            <a:avLst/>
          </a:prstGeom>
          <a:noFill/>
        </p:spPr>
        <p:txBody>
          <a:bodyPr>
            <a:spAutoFit/>
          </a:bodyPr>
          <a:lstStyle/>
          <a:p>
            <a:pPr algn="ctr" eaLnBrk="1" fontAlgn="auto" hangingPunct="1">
              <a:lnSpc>
                <a:spcPts val="7000"/>
              </a:lnSpc>
              <a:spcBef>
                <a:spcPts val="0"/>
              </a:spcBef>
              <a:spcAft>
                <a:spcPts val="0"/>
              </a:spcAft>
              <a:defRPr/>
            </a:pPr>
            <a:r>
              <a:rPr lang="en-US" sz="8000" b="1">
                <a:solidFill>
                  <a:srgbClr val="F4EDE2"/>
                </a:solidFill>
                <a:latin typeface="Roboto" panose="02000000000000000000" pitchFamily="2" charset="0"/>
                <a:ea typeface="Roboto" panose="02000000000000000000" pitchFamily="2" charset="0"/>
              </a:rPr>
              <a:t>HOW THE SAUSAGE GETS MADE.</a:t>
            </a:r>
            <a:endParaRPr lang="en-US" sz="2500" spc="300">
              <a:solidFill>
                <a:srgbClr val="F4EDE2"/>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3FB08438-452E-A46A-6CEB-95DA636E9F61}"/>
              </a:ext>
            </a:extLst>
          </p:cNvPr>
          <p:cNvSpPr txBox="1"/>
          <p:nvPr/>
        </p:nvSpPr>
        <p:spPr>
          <a:xfrm>
            <a:off x="2997200" y="1960563"/>
            <a:ext cx="6196013" cy="476250"/>
          </a:xfrm>
          <a:prstGeom prst="rect">
            <a:avLst/>
          </a:prstGeom>
          <a:noFill/>
        </p:spPr>
        <p:txBody>
          <a:bodyPr>
            <a:spAutoFit/>
          </a:bodyPr>
          <a:lstStyle/>
          <a:p>
            <a:pPr algn="ctr">
              <a:defRPr/>
            </a:pPr>
            <a:r>
              <a:rPr lang="en-US" sz="2500" spc="300">
                <a:solidFill>
                  <a:schemeClr val="bg1"/>
                </a:solidFill>
                <a:latin typeface="Roboto" panose="02000000000000000000" pitchFamily="2" charset="0"/>
                <a:ea typeface="Roboto" panose="02000000000000000000" pitchFamily="2" charset="0"/>
              </a:rPr>
              <a:t>A TRUE DIFFERENCE IN</a:t>
            </a:r>
            <a:endParaRPr lang="en-US" sz="2500">
              <a:solidFill>
                <a:schemeClr val="bg1"/>
              </a:solidFill>
            </a:endParaRPr>
          </a:p>
        </p:txBody>
      </p:sp>
      <p:pic>
        <p:nvPicPr>
          <p:cNvPr id="17413" name="Picture 4" descr="A sausage wrapped in black plastic&#10;&#10;Description automatically generated">
            <a:extLst>
              <a:ext uri="{FF2B5EF4-FFF2-40B4-BE49-F238E27FC236}">
                <a16:creationId xmlns:a16="http://schemas.microsoft.com/office/drawing/2014/main" id="{17E59E0B-4DC8-C64B-6C1E-7CF93F1A5D0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127500"/>
            <a:ext cx="12192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10829-31D6-809D-436A-8CB281D374EC}"/>
              </a:ext>
            </a:extLst>
          </p:cNvPr>
          <p:cNvSpPr/>
          <p:nvPr/>
        </p:nvSpPr>
        <p:spPr>
          <a:xfrm>
            <a:off x="0" y="0"/>
            <a:ext cx="12192000" cy="6858000"/>
          </a:xfrm>
          <a:prstGeom prst="rect">
            <a:avLst/>
          </a:prstGeom>
          <a:solidFill>
            <a:srgbClr val="F4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 name="Straight Connector 2">
            <a:extLst>
              <a:ext uri="{FF2B5EF4-FFF2-40B4-BE49-F238E27FC236}">
                <a16:creationId xmlns:a16="http://schemas.microsoft.com/office/drawing/2014/main" id="{9F6EB677-E9D8-246F-66E1-26F35A95BCF3}"/>
              </a:ext>
            </a:extLst>
          </p:cNvPr>
          <p:cNvCxnSpPr>
            <a:cxnSpLocks/>
          </p:cNvCxnSpPr>
          <p:nvPr/>
        </p:nvCxnSpPr>
        <p:spPr>
          <a:xfrm>
            <a:off x="806450" y="1584325"/>
            <a:ext cx="11385550"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pic>
        <p:nvPicPr>
          <p:cNvPr id="18435" name="Picture 5">
            <a:extLst>
              <a:ext uri="{FF2B5EF4-FFF2-40B4-BE49-F238E27FC236}">
                <a16:creationId xmlns:a16="http://schemas.microsoft.com/office/drawing/2014/main" id="{9C7FA814-AAC5-26F9-A417-56382651EC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132263"/>
            <a:ext cx="6342063"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1B7FD1B1-C0EA-A18D-9E6C-BC0B5D12AE47}"/>
              </a:ext>
            </a:extLst>
          </p:cNvPr>
          <p:cNvSpPr txBox="1">
            <a:spLocks noChangeArrowheads="1"/>
          </p:cNvSpPr>
          <p:nvPr/>
        </p:nvSpPr>
        <p:spPr bwMode="auto">
          <a:xfrm>
            <a:off x="682625" y="517525"/>
            <a:ext cx="853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4500" b="1">
                <a:solidFill>
                  <a:srgbClr val="231F20"/>
                </a:solidFill>
                <a:latin typeface="Roboto" panose="02000000000000000000" pitchFamily="2" charset="0"/>
                <a:ea typeface="Roboto" panose="02000000000000000000" pitchFamily="2" charset="0"/>
                <a:cs typeface="Times New Roman" panose="02020603050405020304" pitchFamily="18" charset="0"/>
              </a:rPr>
              <a:t>WHEN WE SAY </a:t>
            </a:r>
            <a:r>
              <a:rPr lang="en-US" altLang="en-US" sz="4500" i="1">
                <a:solidFill>
                  <a:srgbClr val="231F20"/>
                </a:solidFill>
                <a:latin typeface="Roboto" panose="02000000000000000000" pitchFamily="2" charset="0"/>
                <a:ea typeface="Roboto" panose="02000000000000000000" pitchFamily="2" charset="0"/>
                <a:cs typeface="Times New Roman" panose="02020603050405020304" pitchFamily="18" charset="0"/>
              </a:rPr>
              <a:t>HANDCRAFTED,</a:t>
            </a:r>
            <a:r>
              <a:rPr lang="en-US" altLang="en-US" sz="4500" b="1">
                <a:solidFill>
                  <a:srgbClr val="231F20"/>
                </a:solidFill>
                <a:latin typeface="Roboto" panose="02000000000000000000" pitchFamily="2" charset="0"/>
                <a:ea typeface="Roboto" panose="02000000000000000000" pitchFamily="2" charset="0"/>
                <a:cs typeface="Times New Roman" panose="02020603050405020304" pitchFamily="18" charset="0"/>
              </a:rPr>
              <a:t> WE MEAN IT LITERALLY. </a:t>
            </a:r>
            <a:endParaRPr lang="en-US" altLang="en-US" sz="4500">
              <a:solidFill>
                <a:srgbClr val="231F20"/>
              </a:solidFill>
              <a:latin typeface="Roboto" panose="02000000000000000000" pitchFamily="2" charset="0"/>
              <a:ea typeface="Roboto" panose="02000000000000000000" pitchFamily="2" charset="0"/>
              <a:cs typeface="Times New Roman" panose="02020603050405020304" pitchFamily="18" charset="0"/>
            </a:endParaRPr>
          </a:p>
        </p:txBody>
      </p:sp>
      <p:pic>
        <p:nvPicPr>
          <p:cNvPr id="18437" name="Picture 5">
            <a:extLst>
              <a:ext uri="{FF2B5EF4-FFF2-40B4-BE49-F238E27FC236}">
                <a16:creationId xmlns:a16="http://schemas.microsoft.com/office/drawing/2014/main" id="{0590356F-BE42-343D-1AA2-92E1D82E53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15425" y="4132263"/>
            <a:ext cx="3076575"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8439" name="Picture 3">
            <a:extLst>
              <a:ext uri="{FF2B5EF4-FFF2-40B4-BE49-F238E27FC236}">
                <a16:creationId xmlns:a16="http://schemas.microsoft.com/office/drawing/2014/main" id="{65B8618E-BDE4-70E7-441E-394AB35DA8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1125" y="4132263"/>
            <a:ext cx="2535238"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TextBox 3">
            <a:extLst>
              <a:ext uri="{FF2B5EF4-FFF2-40B4-BE49-F238E27FC236}">
                <a16:creationId xmlns:a16="http://schemas.microsoft.com/office/drawing/2014/main" id="{C0B92C34-DA77-935E-BEA3-A1E9EF2C960E}"/>
              </a:ext>
            </a:extLst>
          </p:cNvPr>
          <p:cNvSpPr txBox="1"/>
          <p:nvPr/>
        </p:nvSpPr>
        <p:spPr>
          <a:xfrm>
            <a:off x="1059872" y="2110084"/>
            <a:ext cx="5078771" cy="1569660"/>
          </a:xfrm>
          <a:prstGeom prst="rect">
            <a:avLst/>
          </a:prstGeom>
          <a:noFill/>
        </p:spPr>
        <p:txBody>
          <a:bodyPr wrap="square">
            <a:spAutoFit/>
          </a:bodyPr>
          <a:lstStyle/>
          <a:p>
            <a:pPr marL="285750" indent="-285750">
              <a:spcBef>
                <a:spcPts val="0"/>
              </a:spcBef>
              <a:spcAft>
                <a:spcPts val="0"/>
              </a:spcAft>
              <a:buFont typeface="Arial" panose="020B0604020202020204" pitchFamily="34" charset="0"/>
              <a:buChar char="•"/>
              <a:tabLst>
                <a:tab pos="457200" algn="l"/>
              </a:tabLst>
              <a:defRPr/>
            </a:pPr>
            <a:r>
              <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rPr>
              <a:t>All items are hand-cut by skilled fabrication technicians and hand-packaged to ensure quality and accuracy.</a:t>
            </a:r>
          </a:p>
          <a:p>
            <a:pPr marL="342900" indent="-342900">
              <a:spcBef>
                <a:spcPts val="0"/>
              </a:spcBef>
              <a:spcAft>
                <a:spcPts val="0"/>
              </a:spcAft>
              <a:buFont typeface="Arial" panose="020B0604020202020204" pitchFamily="34" charset="0"/>
              <a:buChar char="•"/>
              <a:tabLst>
                <a:tab pos="457200" algn="l"/>
              </a:tabLst>
              <a:defRPr/>
            </a:pPr>
            <a:endPar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endParaRPr>
          </a:p>
          <a:p>
            <a:pPr marL="342900" indent="-342900">
              <a:spcBef>
                <a:spcPts val="0"/>
              </a:spcBef>
              <a:spcAft>
                <a:spcPts val="0"/>
              </a:spcAft>
              <a:buFont typeface="Arial" panose="020B0604020202020204" pitchFamily="34" charset="0"/>
              <a:buChar char="•"/>
              <a:tabLst>
                <a:tab pos="457200" algn="l"/>
              </a:tabLst>
              <a:defRPr/>
            </a:pPr>
            <a:r>
              <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rPr>
              <a:t>Products are kitchen-smoked and cured in-house with no artificial flavors or chemicals.</a:t>
            </a:r>
          </a:p>
        </p:txBody>
      </p:sp>
      <p:sp>
        <p:nvSpPr>
          <p:cNvPr id="5" name="TextBox 4">
            <a:extLst>
              <a:ext uri="{FF2B5EF4-FFF2-40B4-BE49-F238E27FC236}">
                <a16:creationId xmlns:a16="http://schemas.microsoft.com/office/drawing/2014/main" id="{69D45F65-C747-56CC-A39D-DCCD475403DA}"/>
              </a:ext>
            </a:extLst>
          </p:cNvPr>
          <p:cNvSpPr txBox="1"/>
          <p:nvPr/>
        </p:nvSpPr>
        <p:spPr>
          <a:xfrm>
            <a:off x="6342063" y="2110084"/>
            <a:ext cx="5631634" cy="1569660"/>
          </a:xfrm>
          <a:prstGeom prst="rect">
            <a:avLst/>
          </a:prstGeom>
          <a:noFill/>
        </p:spPr>
        <p:txBody>
          <a:bodyPr wrap="square">
            <a:spAutoFit/>
          </a:bodyPr>
          <a:lstStyle/>
          <a:p>
            <a:pPr marL="285750" indent="-285750">
              <a:spcBef>
                <a:spcPts val="0"/>
              </a:spcBef>
              <a:spcAft>
                <a:spcPts val="0"/>
              </a:spcAft>
              <a:buFont typeface="Arial" panose="020B0604020202020204" pitchFamily="34" charset="0"/>
              <a:buChar char="•"/>
              <a:tabLst>
                <a:tab pos="457200" algn="l"/>
              </a:tabLst>
              <a:defRPr/>
            </a:pPr>
            <a:r>
              <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rPr>
              <a:t>Every item crafted using recipes handed down through generations made with high-quality meat and simple ingredients.</a:t>
            </a:r>
          </a:p>
          <a:p>
            <a:pPr marL="342900" indent="-342900">
              <a:spcBef>
                <a:spcPts val="0"/>
              </a:spcBef>
              <a:spcAft>
                <a:spcPts val="0"/>
              </a:spcAft>
              <a:buFont typeface="Arial" panose="020B0604020202020204" pitchFamily="34" charset="0"/>
              <a:buChar char="•"/>
              <a:tabLst>
                <a:tab pos="457200" algn="l"/>
              </a:tabLst>
              <a:defRPr/>
            </a:pPr>
            <a:endPar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endParaRPr>
          </a:p>
          <a:p>
            <a:pPr marL="342900" indent="-342900">
              <a:spcBef>
                <a:spcPts val="0"/>
              </a:spcBef>
              <a:spcAft>
                <a:spcPts val="0"/>
              </a:spcAft>
              <a:buFont typeface="Arial" panose="020B0604020202020204" pitchFamily="34" charset="0"/>
              <a:buChar char="•"/>
              <a:tabLst>
                <a:tab pos="457200" algn="l"/>
              </a:tabLst>
              <a:defRPr/>
            </a:pPr>
            <a:r>
              <a:rPr lang="en-US" sz="1600">
                <a:solidFill>
                  <a:srgbClr val="231F20"/>
                </a:solidFill>
                <a:latin typeface="Roboto" panose="02000000000000000000" pitchFamily="2" charset="0"/>
                <a:ea typeface="Roboto" panose="02000000000000000000" pitchFamily="2" charset="0"/>
                <a:cs typeface="Times New Roman" panose="02020603050405020304" pitchFamily="18" charset="0"/>
              </a:rPr>
              <a:t>Experienced and skilled team offers flexibility to meet a variety of batch sizes and specialty product requests.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485463-EF76-0D68-0C65-0FF0217CD1E7}"/>
              </a:ext>
            </a:extLst>
          </p:cNvPr>
          <p:cNvSpPr/>
          <p:nvPr/>
        </p:nvSpPr>
        <p:spPr>
          <a:xfrm>
            <a:off x="0" y="3924300"/>
            <a:ext cx="12192000" cy="293370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458" name="TextBox 4">
            <a:extLst>
              <a:ext uri="{FF2B5EF4-FFF2-40B4-BE49-F238E27FC236}">
                <a16:creationId xmlns:a16="http://schemas.microsoft.com/office/drawing/2014/main" id="{39C3FF30-6F42-636E-61DE-9F930AAAE4A9}"/>
              </a:ext>
            </a:extLst>
          </p:cNvPr>
          <p:cNvSpPr txBox="1">
            <a:spLocks noChangeArrowheads="1"/>
          </p:cNvSpPr>
          <p:nvPr/>
        </p:nvSpPr>
        <p:spPr bwMode="auto">
          <a:xfrm>
            <a:off x="4987925" y="307975"/>
            <a:ext cx="2924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solidFill>
                  <a:srgbClr val="231F20"/>
                </a:solidFill>
                <a:latin typeface="Roboto" panose="02000000000000000000" pitchFamily="2" charset="0"/>
                <a:ea typeface="Roboto" panose="02000000000000000000" pitchFamily="2" charset="0"/>
                <a:cs typeface="Times New Roman" panose="02020603050405020304" pitchFamily="18" charset="0"/>
              </a:rPr>
              <a:t>TEAM</a:t>
            </a:r>
            <a:endParaRPr lang="en-US" altLang="en-US" sz="3000">
              <a:solidFill>
                <a:srgbClr val="231F20"/>
              </a:solidFill>
              <a:latin typeface="Roboto" panose="02000000000000000000" pitchFamily="2" charset="0"/>
              <a:ea typeface="Roboto" panose="02000000000000000000" pitchFamily="2" charset="0"/>
              <a:cs typeface="Times New Roman" panose="02020603050405020304" pitchFamily="18" charset="0"/>
            </a:endParaRPr>
          </a:p>
        </p:txBody>
      </p:sp>
      <p:sp>
        <p:nvSpPr>
          <p:cNvPr id="19459" name="TextBox 3">
            <a:extLst>
              <a:ext uri="{FF2B5EF4-FFF2-40B4-BE49-F238E27FC236}">
                <a16:creationId xmlns:a16="http://schemas.microsoft.com/office/drawing/2014/main" id="{DCCE0D8E-8717-623B-5EF1-C918036DEFAA}"/>
              </a:ext>
            </a:extLst>
          </p:cNvPr>
          <p:cNvSpPr txBox="1">
            <a:spLocks noChangeArrowheads="1"/>
          </p:cNvSpPr>
          <p:nvPr/>
        </p:nvSpPr>
        <p:spPr bwMode="auto">
          <a:xfrm>
            <a:off x="4987925" y="981075"/>
            <a:ext cx="40941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Multi-generational family workforce</a:t>
            </a:r>
            <a:br>
              <a:rPr lang="en-US" altLang="en-US" sz="1600">
                <a:latin typeface="Roboto" panose="02000000000000000000" pitchFamily="2" charset="0"/>
                <a:ea typeface="Roboto" panose="02000000000000000000" pitchFamily="2" charset="0"/>
                <a:cs typeface="Times New Roman" panose="02020603050405020304" pitchFamily="18" charset="0"/>
              </a:rPr>
            </a:br>
            <a:endParaRPr lang="en-US" altLang="en-US" sz="1600">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Employee retention at least 20% better than industry standard</a:t>
            </a:r>
            <a:br>
              <a:rPr lang="en-US" altLang="en-US" sz="1600">
                <a:latin typeface="Roboto" panose="02000000000000000000" pitchFamily="2" charset="0"/>
                <a:ea typeface="Roboto" panose="02000000000000000000" pitchFamily="2" charset="0"/>
                <a:cs typeface="Times New Roman" panose="02020603050405020304" pitchFamily="18" charset="0"/>
              </a:rPr>
            </a:br>
            <a:endParaRPr lang="en-US" altLang="en-US" sz="1600">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Every employee’s child is eligible for scholarship </a:t>
            </a:r>
            <a:br>
              <a:rPr lang="en-US" altLang="en-US" sz="1600">
                <a:latin typeface="Roboto" panose="02000000000000000000" pitchFamily="2" charset="0"/>
                <a:ea typeface="Roboto" panose="02000000000000000000" pitchFamily="2" charset="0"/>
                <a:cs typeface="Times New Roman" panose="02020603050405020304" pitchFamily="18" charset="0"/>
              </a:rPr>
            </a:br>
            <a:endParaRPr lang="en-US" altLang="en-US" sz="1600">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ct val="0"/>
              </a:spcBef>
            </a:pPr>
            <a:r>
              <a:rPr lang="en-US" altLang="en-US" sz="1600">
                <a:latin typeface="Roboto" panose="02000000000000000000" pitchFamily="2" charset="0"/>
                <a:ea typeface="Roboto" panose="02000000000000000000" pitchFamily="2" charset="0"/>
                <a:cs typeface="Times New Roman" panose="02020603050405020304" pitchFamily="18" charset="0"/>
              </a:rPr>
              <a:t>Enterprise class training and development opportunities ongoing</a:t>
            </a:r>
          </a:p>
        </p:txBody>
      </p:sp>
      <p:sp>
        <p:nvSpPr>
          <p:cNvPr id="9" name="Rectangle 8">
            <a:extLst>
              <a:ext uri="{FF2B5EF4-FFF2-40B4-BE49-F238E27FC236}">
                <a16:creationId xmlns:a16="http://schemas.microsoft.com/office/drawing/2014/main" id="{E975716D-6C5D-DF79-9ABF-E5C4DCBA34D1}"/>
              </a:ext>
            </a:extLst>
          </p:cNvPr>
          <p:cNvSpPr/>
          <p:nvPr/>
        </p:nvSpPr>
        <p:spPr>
          <a:xfrm>
            <a:off x="9585325" y="846138"/>
            <a:ext cx="2274888" cy="2232025"/>
          </a:xfrm>
          <a:prstGeom prst="rect">
            <a:avLst/>
          </a:prstGeom>
          <a:solidFill>
            <a:srgbClr val="EF31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9B5B1D34-EF3B-F334-4AD8-DC001DC655E7}"/>
              </a:ext>
            </a:extLst>
          </p:cNvPr>
          <p:cNvCxnSpPr>
            <a:cxnSpLocks/>
          </p:cNvCxnSpPr>
          <p:nvPr/>
        </p:nvCxnSpPr>
        <p:spPr>
          <a:xfrm>
            <a:off x="4362450" y="850900"/>
            <a:ext cx="7829550"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2F3A97B-E7A7-BD3F-ABF4-8915611F243F}"/>
              </a:ext>
            </a:extLst>
          </p:cNvPr>
          <p:cNvSpPr txBox="1"/>
          <p:nvPr/>
        </p:nvSpPr>
        <p:spPr>
          <a:xfrm>
            <a:off x="9723438" y="941388"/>
            <a:ext cx="1997075" cy="1323439"/>
          </a:xfrm>
          <a:prstGeom prst="rect">
            <a:avLst/>
          </a:prstGeom>
          <a:noFill/>
        </p:spPr>
        <p:txBody>
          <a:bodyPr lIns="91440" tIns="45720" rIns="91440" bIns="45720" anchor="t">
            <a:spAutoFit/>
          </a:bodyPr>
          <a:lstStyle/>
          <a:p>
            <a:pPr algn="ctr" eaLnBrk="1" fontAlgn="auto" hangingPunct="1">
              <a:spcBef>
                <a:spcPts val="0"/>
              </a:spcBef>
              <a:spcAft>
                <a:spcPts val="0"/>
              </a:spcAft>
              <a:defRPr/>
            </a:pPr>
            <a:r>
              <a:rPr lang="en-US" sz="8000" b="1" spc="-300">
                <a:solidFill>
                  <a:schemeClr val="bg1"/>
                </a:solidFill>
                <a:latin typeface="Roboto"/>
                <a:ea typeface="Roboto"/>
                <a:cs typeface="Times New Roman"/>
              </a:rPr>
              <a:t>93%</a:t>
            </a:r>
          </a:p>
        </p:txBody>
      </p:sp>
      <p:sp>
        <p:nvSpPr>
          <p:cNvPr id="19463" name="TextBox 19">
            <a:extLst>
              <a:ext uri="{FF2B5EF4-FFF2-40B4-BE49-F238E27FC236}">
                <a16:creationId xmlns:a16="http://schemas.microsoft.com/office/drawing/2014/main" id="{90ADB892-A7B4-9168-70EB-C2933652CCD9}"/>
              </a:ext>
            </a:extLst>
          </p:cNvPr>
          <p:cNvSpPr txBox="1">
            <a:spLocks noChangeArrowheads="1"/>
          </p:cNvSpPr>
          <p:nvPr/>
        </p:nvSpPr>
        <p:spPr bwMode="auto">
          <a:xfrm>
            <a:off x="9612313" y="2033588"/>
            <a:ext cx="22193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1500"/>
              </a:lnSpc>
              <a:spcBef>
                <a:spcPct val="0"/>
              </a:spcBef>
              <a:buNone/>
            </a:pPr>
            <a:r>
              <a:rPr lang="en-US" altLang="en-US" sz="1400">
                <a:solidFill>
                  <a:schemeClr val="bg1"/>
                </a:solidFill>
                <a:latin typeface="Roboto"/>
                <a:ea typeface="Roboto"/>
                <a:cs typeface="Times New Roman"/>
              </a:rPr>
              <a:t>OF EMPLOYEES </a:t>
            </a:r>
            <a:br>
              <a:rPr lang="en-US" altLang="en-US" sz="1400">
                <a:latin typeface="Roboto" panose="02000000000000000000" pitchFamily="2" charset="0"/>
                <a:ea typeface="Roboto" panose="02000000000000000000" pitchFamily="2" charset="0"/>
                <a:cs typeface="Times New Roman" panose="02020603050405020304" pitchFamily="18" charset="0"/>
              </a:rPr>
            </a:br>
            <a:r>
              <a:rPr lang="en-US" altLang="en-US" sz="1400">
                <a:solidFill>
                  <a:schemeClr val="bg1"/>
                </a:solidFill>
                <a:latin typeface="Roboto"/>
                <a:ea typeface="Roboto"/>
                <a:cs typeface="Times New Roman"/>
              </a:rPr>
              <a:t>RANKED WORK SATISFACTION </a:t>
            </a:r>
            <a:br>
              <a:rPr lang="en-US" altLang="en-US" sz="1400">
                <a:latin typeface="Roboto" panose="02000000000000000000" pitchFamily="2" charset="0"/>
                <a:ea typeface="Roboto" panose="02000000000000000000" pitchFamily="2" charset="0"/>
                <a:cs typeface="Times New Roman" panose="02020603050405020304" pitchFamily="18" charset="0"/>
              </a:rPr>
            </a:br>
            <a:r>
              <a:rPr lang="en-US" altLang="en-US" sz="1400">
                <a:solidFill>
                  <a:schemeClr val="bg1"/>
                </a:solidFill>
                <a:latin typeface="Roboto"/>
                <a:ea typeface="Roboto"/>
                <a:cs typeface="Times New Roman"/>
              </a:rPr>
              <a:t>VERY HIGH </a:t>
            </a:r>
            <a:r>
              <a:rPr lang="en-US" altLang="en-US" sz="1400" baseline="30000">
                <a:solidFill>
                  <a:schemeClr val="bg1"/>
                </a:solidFill>
                <a:latin typeface="Roboto"/>
                <a:ea typeface="Roboto"/>
                <a:cs typeface="Times New Roman"/>
              </a:rPr>
              <a:t>*</a:t>
            </a:r>
            <a:endParaRPr lang="en-US" altLang="en-US" sz="1400" baseline="30000">
              <a:solidFill>
                <a:schemeClr val="bg1"/>
              </a:solidFill>
              <a:ea typeface="Roboto" panose="02000000000000000000" pitchFamily="2" charset="0"/>
              <a:cs typeface="Times New Roman" panose="02020603050405020304" pitchFamily="18" charset="0"/>
            </a:endParaRPr>
          </a:p>
        </p:txBody>
      </p:sp>
      <p:sp>
        <p:nvSpPr>
          <p:cNvPr id="19464" name="TextBox 4">
            <a:extLst>
              <a:ext uri="{FF2B5EF4-FFF2-40B4-BE49-F238E27FC236}">
                <a16:creationId xmlns:a16="http://schemas.microsoft.com/office/drawing/2014/main" id="{CAA241C7-566A-E5F8-C179-0FBEC723C225}"/>
              </a:ext>
            </a:extLst>
          </p:cNvPr>
          <p:cNvSpPr txBox="1">
            <a:spLocks noChangeArrowheads="1"/>
          </p:cNvSpPr>
          <p:nvPr/>
        </p:nvSpPr>
        <p:spPr bwMode="auto">
          <a:xfrm>
            <a:off x="4987925" y="4424363"/>
            <a:ext cx="699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700"/>
              </a:lnSpc>
              <a:spcBef>
                <a:spcPct val="0"/>
              </a:spcBef>
              <a:buFontTx/>
              <a:buNone/>
            </a:pPr>
            <a:r>
              <a:rPr lang="en-US" altLang="en-US" sz="3000" b="1">
                <a:solidFill>
                  <a:schemeClr val="bg1"/>
                </a:solidFill>
                <a:latin typeface="Roboto" panose="02000000000000000000" pitchFamily="2" charset="0"/>
                <a:ea typeface="Roboto" panose="02000000000000000000" pitchFamily="2" charset="0"/>
                <a:cs typeface="Times New Roman" panose="02020603050405020304" pitchFamily="18" charset="0"/>
              </a:rPr>
              <a:t>COMMUNITY OUTREACH &amp; SUPPORT</a:t>
            </a:r>
            <a:endParaRPr lang="en-US" altLang="en-US" sz="3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19465" name="TextBox 3">
            <a:extLst>
              <a:ext uri="{FF2B5EF4-FFF2-40B4-BE49-F238E27FC236}">
                <a16:creationId xmlns:a16="http://schemas.microsoft.com/office/drawing/2014/main" id="{8E255DAB-CF68-F2F3-5FD4-E9327B1D6AA5}"/>
              </a:ext>
            </a:extLst>
          </p:cNvPr>
          <p:cNvSpPr txBox="1">
            <a:spLocks noChangeArrowheads="1"/>
          </p:cNvSpPr>
          <p:nvPr/>
        </p:nvSpPr>
        <p:spPr bwMode="auto">
          <a:xfrm>
            <a:off x="4987925" y="5097463"/>
            <a:ext cx="7204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ct val="100000"/>
              </a:lnSpc>
              <a:spcBef>
                <a:spcPct val="0"/>
              </a:spcBef>
            </a:pPr>
            <a:r>
              <a:rPr lang="en-US" altLang="en-US" sz="1600" b="1">
                <a:solidFill>
                  <a:schemeClr val="bg1"/>
                </a:solidFill>
                <a:latin typeface="Roboto" panose="02000000000000000000" pitchFamily="2" charset="0"/>
                <a:ea typeface="Roboto" panose="02000000000000000000" pitchFamily="2" charset="0"/>
                <a:cs typeface="Times New Roman" panose="02020603050405020304" pitchFamily="18" charset="0"/>
              </a:rPr>
              <a:t>YCAP McMinnville </a:t>
            </a:r>
            <a:r>
              <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rPr>
              <a:t>– Food Bank, Housing Stabilization Energy Services</a:t>
            </a:r>
          </a:p>
          <a:p>
            <a:pPr>
              <a:lnSpc>
                <a:spcPct val="100000"/>
              </a:lnSpc>
              <a:spcBef>
                <a:spcPct val="0"/>
              </a:spcBef>
            </a:pPr>
            <a:endPar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ct val="0"/>
              </a:spcBef>
            </a:pPr>
            <a:r>
              <a:rPr lang="en-US" altLang="en-US" sz="1600" b="1">
                <a:solidFill>
                  <a:schemeClr val="bg1"/>
                </a:solidFill>
                <a:latin typeface="Roboto" panose="02000000000000000000" pitchFamily="2" charset="0"/>
                <a:ea typeface="Roboto" panose="02000000000000000000" pitchFamily="2" charset="0"/>
                <a:cs typeface="Times New Roman" panose="02020603050405020304" pitchFamily="18" charset="0"/>
              </a:rPr>
              <a:t>4H &amp; FFA Yamhill County </a:t>
            </a:r>
            <a:r>
              <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rPr>
              <a:t>– The next generation of agriculture </a:t>
            </a:r>
          </a:p>
          <a:p>
            <a:pPr>
              <a:lnSpc>
                <a:spcPct val="100000"/>
              </a:lnSpc>
              <a:spcBef>
                <a:spcPct val="0"/>
              </a:spcBef>
            </a:pPr>
            <a:endPar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ct val="0"/>
              </a:spcBef>
            </a:pPr>
            <a:r>
              <a:rPr lang="en-US" altLang="en-US" sz="1600" b="1">
                <a:solidFill>
                  <a:schemeClr val="bg1"/>
                </a:solidFill>
                <a:latin typeface="Roboto" panose="02000000000000000000" pitchFamily="2" charset="0"/>
                <a:ea typeface="Roboto" panose="02000000000000000000" pitchFamily="2" charset="0"/>
                <a:cs typeface="Times New Roman" panose="02020603050405020304" pitchFamily="18" charset="0"/>
              </a:rPr>
              <a:t>Portland Fruit Tree Project </a:t>
            </a:r>
            <a:r>
              <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rPr>
              <a:t>– Food security, reduction of food waste </a:t>
            </a:r>
          </a:p>
          <a:p>
            <a:pPr>
              <a:lnSpc>
                <a:spcPct val="100000"/>
              </a:lnSpc>
              <a:spcBef>
                <a:spcPct val="0"/>
              </a:spcBef>
            </a:pPr>
            <a:endParaRPr lang="en-US" altLang="en-US" sz="16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8A3F95A5-024E-C4AB-EAB6-7D72F9E8F9C4}"/>
              </a:ext>
            </a:extLst>
          </p:cNvPr>
          <p:cNvCxnSpPr>
            <a:cxnSpLocks/>
          </p:cNvCxnSpPr>
          <p:nvPr/>
        </p:nvCxnSpPr>
        <p:spPr>
          <a:xfrm>
            <a:off x="4362450" y="4967288"/>
            <a:ext cx="7829550" cy="0"/>
          </a:xfrm>
          <a:prstGeom prst="line">
            <a:avLst/>
          </a:prstGeom>
          <a:ln w="28575">
            <a:solidFill>
              <a:srgbClr val="EF3124"/>
            </a:solidFill>
          </a:ln>
        </p:spPr>
        <p:style>
          <a:lnRef idx="1">
            <a:schemeClr val="accent1"/>
          </a:lnRef>
          <a:fillRef idx="0">
            <a:schemeClr val="accent1"/>
          </a:fillRef>
          <a:effectRef idx="0">
            <a:schemeClr val="accent1"/>
          </a:effectRef>
          <a:fontRef idx="minor">
            <a:schemeClr val="tx1"/>
          </a:fontRef>
        </p:style>
      </p:cxnSp>
      <p:pic>
        <p:nvPicPr>
          <p:cNvPr id="19467" name="Picture 1" descr="A couple of men wearing blue coats and white helmets&#10;&#10;Description automatically generated">
            <a:extLst>
              <a:ext uri="{FF2B5EF4-FFF2-40B4-BE49-F238E27FC236}">
                <a16:creationId xmlns:a16="http://schemas.microsoft.com/office/drawing/2014/main" id="{3C80A46D-2337-489C-4719-5D0F16432D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519B25-B41C-DE8F-5DEB-CA65A09F08EB}"/>
              </a:ext>
            </a:extLst>
          </p:cNvPr>
          <p:cNvSpPr txBox="1">
            <a:spLocks noChangeArrowheads="1"/>
          </p:cNvSpPr>
          <p:nvPr/>
        </p:nvSpPr>
        <p:spPr bwMode="auto">
          <a:xfrm>
            <a:off x="323850" y="5126038"/>
            <a:ext cx="3754438" cy="1539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3700"/>
              </a:lnSpc>
              <a:defRPr/>
            </a:pPr>
            <a:r>
              <a:rPr lang="en-US" altLang="en-US" sz="4500" b="1">
                <a:solidFill>
                  <a:schemeClr val="bg1"/>
                </a:solidFill>
                <a:effectLst>
                  <a:outerShdw blurRad="510196" dir="16200000" sx="98000" sy="98000" rotWithShape="0">
                    <a:prstClr val="black">
                      <a:alpha val="40000"/>
                    </a:prstClr>
                  </a:outerShdw>
                </a:effectLst>
                <a:latin typeface="Roboto" panose="02000000000000000000" pitchFamily="2" charset="0"/>
                <a:ea typeface="Roboto" panose="02000000000000000000" pitchFamily="2" charset="0"/>
                <a:cs typeface="Times New Roman" panose="02020603050405020304" pitchFamily="18" charset="0"/>
              </a:rPr>
              <a:t>OUR PEOPLE </a:t>
            </a:r>
          </a:p>
          <a:p>
            <a:pPr eaLnBrk="1" hangingPunct="1">
              <a:lnSpc>
                <a:spcPts val="3700"/>
              </a:lnSpc>
              <a:defRPr/>
            </a:pPr>
            <a:r>
              <a:rPr lang="en-US" altLang="en-US" sz="4500" b="1">
                <a:solidFill>
                  <a:schemeClr val="bg1"/>
                </a:solidFill>
                <a:effectLst>
                  <a:outerShdw blurRad="510196" dir="16200000" sx="98000" sy="98000" rotWithShape="0">
                    <a:prstClr val="black">
                      <a:alpha val="40000"/>
                    </a:prstClr>
                  </a:outerShdw>
                </a:effectLst>
                <a:latin typeface="Roboto" panose="02000000000000000000" pitchFamily="2" charset="0"/>
                <a:ea typeface="Roboto" panose="02000000000000000000" pitchFamily="2" charset="0"/>
                <a:cs typeface="Times New Roman" panose="02020603050405020304" pitchFamily="18" charset="0"/>
              </a:rPr>
              <a:t>MAKE US SPECIAL.</a:t>
            </a:r>
            <a:endParaRPr lang="en-US" altLang="en-US" sz="4500">
              <a:solidFill>
                <a:schemeClr val="bg1"/>
              </a:solidFill>
              <a:effectLst>
                <a:outerShdw blurRad="510196" dir="16200000" sx="98000" sy="98000" rotWithShape="0">
                  <a:prstClr val="black">
                    <a:alpha val="40000"/>
                  </a:prstClr>
                </a:outerShdw>
              </a:effectLst>
              <a:latin typeface="Roboto" panose="02000000000000000000" pitchFamily="2" charset="0"/>
              <a:ea typeface="Roboto" panose="02000000000000000000" pitchFamily="2" charset="0"/>
              <a:cs typeface="Times New Roman" panose="02020603050405020304" pitchFamily="18" charset="0"/>
            </a:endParaRPr>
          </a:p>
        </p:txBody>
      </p:sp>
      <p:sp>
        <p:nvSpPr>
          <p:cNvPr id="2" name="TextBox 3">
            <a:extLst>
              <a:ext uri="{FF2B5EF4-FFF2-40B4-BE49-F238E27FC236}">
                <a16:creationId xmlns:a16="http://schemas.microsoft.com/office/drawing/2014/main" id="{1F13178B-F968-FC84-9651-B35950B67366}"/>
              </a:ext>
            </a:extLst>
          </p:cNvPr>
          <p:cNvSpPr txBox="1">
            <a:spLocks noChangeArrowheads="1"/>
          </p:cNvSpPr>
          <p:nvPr/>
        </p:nvSpPr>
        <p:spPr bwMode="auto">
          <a:xfrm>
            <a:off x="5043458" y="6474953"/>
            <a:ext cx="209545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indent="0">
              <a:lnSpc>
                <a:spcPct val="100000"/>
              </a:lnSpc>
              <a:spcBef>
                <a:spcPct val="0"/>
              </a:spcBef>
              <a:buNone/>
            </a:pPr>
            <a:r>
              <a:rPr lang="en-US" altLang="en-US" sz="1000" i="1">
                <a:solidFill>
                  <a:schemeClr val="bg1"/>
                </a:solidFill>
                <a:latin typeface="Roboto"/>
                <a:ea typeface="Roboto"/>
                <a:cs typeface="Times New Roman"/>
              </a:rPr>
              <a:t>*Carlton Farms data on file. </a:t>
            </a:r>
            <a:r>
              <a:rPr lang="en-US" altLang="en-US" sz="900">
                <a:solidFill>
                  <a:schemeClr val="bg1"/>
                </a:solidFill>
                <a:latin typeface="Roboto"/>
                <a:ea typeface="Roboto"/>
                <a:cs typeface="Times New Roman"/>
              </a:rPr>
              <a:t> </a:t>
            </a:r>
            <a:endParaRPr lang="en-US" sz="900">
              <a:solidFill>
                <a:schemeClr val="bg1"/>
              </a:solidFill>
              <a:ea typeface="Calibri" panose="020F0502020204030204" pitchFamily="34" charset="0"/>
              <a:cs typeface="Calibri" panose="020F0502020204030204" pitchFamily="34" charset="0"/>
            </a:endParaRPr>
          </a:p>
          <a:p>
            <a:pPr>
              <a:lnSpc>
                <a:spcPct val="100000"/>
              </a:lnSpc>
              <a:spcBef>
                <a:spcPct val="0"/>
              </a:spcBef>
            </a:pPr>
            <a:endParaRPr lang="en-US" altLang="en-US" sz="9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 dark wood surface with cracks&#10;&#10;Description automatically generated">
            <a:extLst>
              <a:ext uri="{FF2B5EF4-FFF2-40B4-BE49-F238E27FC236}">
                <a16:creationId xmlns:a16="http://schemas.microsoft.com/office/drawing/2014/main" id="{F8AEC7A8-A739-CBDA-C376-D6432F8540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descr="A logo for a farm&#10;&#10;Description automatically generated">
            <a:extLst>
              <a:ext uri="{FF2B5EF4-FFF2-40B4-BE49-F238E27FC236}">
                <a16:creationId xmlns:a16="http://schemas.microsoft.com/office/drawing/2014/main" id="{2C0C0853-96C9-E5C8-4D5A-75C44E9CDDD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538" y="641350"/>
            <a:ext cx="23018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EFD4C64D-52F8-A3F9-5974-0C709A9D3096}"/>
              </a:ext>
            </a:extLst>
          </p:cNvPr>
          <p:cNvSpPr txBox="1">
            <a:spLocks noChangeArrowheads="1"/>
          </p:cNvSpPr>
          <p:nvPr/>
        </p:nvSpPr>
        <p:spPr bwMode="auto">
          <a:xfrm>
            <a:off x="617538" y="2836863"/>
            <a:ext cx="83629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7000"/>
              </a:lnSpc>
            </a:pPr>
            <a:r>
              <a:rPr lang="en-US" altLang="en-US" sz="8000" b="1">
                <a:solidFill>
                  <a:srgbClr val="F4EDE2"/>
                </a:solidFill>
                <a:latin typeface="Roboto" panose="02000000000000000000" pitchFamily="2" charset="0"/>
                <a:ea typeface="Roboto" panose="02000000000000000000" pitchFamily="2" charset="0"/>
                <a:cs typeface="Roboto" panose="02000000000000000000" pitchFamily="2" charset="0"/>
              </a:rPr>
              <a:t>GROUND SAUSAGE</a:t>
            </a:r>
          </a:p>
          <a:p>
            <a:pPr eaLnBrk="1" hangingPunct="1">
              <a:lnSpc>
                <a:spcPts val="7000"/>
              </a:lnSpc>
            </a:pPr>
            <a:r>
              <a:rPr lang="en-US" altLang="en-US" sz="8000" b="1">
                <a:solidFill>
                  <a:srgbClr val="F4EDE2"/>
                </a:solidFill>
                <a:latin typeface="Roboto" panose="02000000000000000000" pitchFamily="2" charset="0"/>
                <a:ea typeface="Roboto" panose="02000000000000000000" pitchFamily="2" charset="0"/>
                <a:cs typeface="Roboto" panose="02000000000000000000" pitchFamily="2" charset="0"/>
              </a:rPr>
              <a:t>TRENDING SKYWARD.</a:t>
            </a:r>
          </a:p>
        </p:txBody>
      </p:sp>
      <p:pic>
        <p:nvPicPr>
          <p:cNvPr id="33797" name="Picture 10" descr="A fork with food on it&#10;&#10;Description automatically generated">
            <a:extLst>
              <a:ext uri="{FF2B5EF4-FFF2-40B4-BE49-F238E27FC236}">
                <a16:creationId xmlns:a16="http://schemas.microsoft.com/office/drawing/2014/main" id="{B7D874C3-ED35-CC9E-A257-47848B43DE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4538" y="0"/>
            <a:ext cx="7215187"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66DC4-C9FE-C4F6-97A8-16E40143D94F}"/>
              </a:ext>
            </a:extLst>
          </p:cNvPr>
          <p:cNvSpPr>
            <a:spLocks noGrp="1"/>
          </p:cNvSpPr>
          <p:nvPr>
            <p:ph type="body" idx="1"/>
          </p:nvPr>
        </p:nvSpPr>
        <p:spPr>
          <a:xfrm>
            <a:off x="7474226" y="1829594"/>
            <a:ext cx="4285974" cy="1888966"/>
          </a:xfrm>
        </p:spPr>
        <p:txBody>
          <a:bodyPr/>
          <a:lstStyle/>
          <a:p>
            <a:r>
              <a:rPr lang="en-US"/>
              <a:t>CONSUMERS WANTS SIMPLE, EVERYDAY DINNERS.</a:t>
            </a:r>
          </a:p>
          <a:p>
            <a:endParaRPr lang="en-US"/>
          </a:p>
        </p:txBody>
      </p:sp>
      <p:sp>
        <p:nvSpPr>
          <p:cNvPr id="3" name="Content Placeholder 2">
            <a:extLst>
              <a:ext uri="{FF2B5EF4-FFF2-40B4-BE49-F238E27FC236}">
                <a16:creationId xmlns:a16="http://schemas.microsoft.com/office/drawing/2014/main" id="{AAC160D6-3818-AC64-D57C-17A83EB29CC0}"/>
              </a:ext>
            </a:extLst>
          </p:cNvPr>
          <p:cNvSpPr>
            <a:spLocks noGrp="1"/>
          </p:cNvSpPr>
          <p:nvPr>
            <p:ph sz="half" idx="2"/>
          </p:nvPr>
        </p:nvSpPr>
        <p:spPr/>
        <p:txBody>
          <a:bodyPr/>
          <a:lstStyle/>
          <a:p>
            <a:r>
              <a:rPr lang="en-US" sz="1600" kern="100">
                <a:effectLst/>
                <a:cs typeface="Times New Roman" panose="02020603050405020304" pitchFamily="18" charset="0"/>
              </a:rPr>
              <a:t>Post-COVID, consumers continue cooking at home with 86% of meals sourced from home.</a:t>
            </a:r>
          </a:p>
          <a:p>
            <a:r>
              <a:rPr lang="en-US" sz="1600" kern="100">
                <a:cs typeface="Times New Roman" panose="02020603050405020304" pitchFamily="18" charset="0"/>
              </a:rPr>
              <a:t>Consumers want easy to portion, easy to freeze and quick to cook dinners.</a:t>
            </a:r>
            <a:endParaRPr lang="en-US" sz="1600" kern="100">
              <a:effectLst/>
              <a:cs typeface="Times New Roman" panose="02020603050405020304" pitchFamily="18" charset="0"/>
            </a:endParaRPr>
          </a:p>
          <a:p>
            <a:endParaRPr lang="en-US"/>
          </a:p>
        </p:txBody>
      </p:sp>
      <p:sp>
        <p:nvSpPr>
          <p:cNvPr id="4" name="Title 3">
            <a:extLst>
              <a:ext uri="{FF2B5EF4-FFF2-40B4-BE49-F238E27FC236}">
                <a16:creationId xmlns:a16="http://schemas.microsoft.com/office/drawing/2014/main" id="{874B795C-2B80-CBBD-7964-387A13D75C88}"/>
              </a:ext>
            </a:extLst>
          </p:cNvPr>
          <p:cNvSpPr>
            <a:spLocks noGrp="1"/>
          </p:cNvSpPr>
          <p:nvPr>
            <p:ph type="title"/>
          </p:nvPr>
        </p:nvSpPr>
        <p:spPr/>
        <p:txBody>
          <a:bodyPr/>
          <a:lstStyle/>
          <a:p>
            <a:r>
              <a:rPr lang="en-US"/>
              <a:t>CONSUMER </a:t>
            </a:r>
            <a:br>
              <a:rPr lang="en-US"/>
            </a:br>
            <a:r>
              <a:rPr lang="en-US"/>
              <a:t>CONVENIENCE IS KEY.</a:t>
            </a:r>
          </a:p>
        </p:txBody>
      </p:sp>
      <p:pic>
        <p:nvPicPr>
          <p:cNvPr id="7" name="Picture Placeholder 6" descr="A person and child eating food&#10;&#10;Description automatically generated">
            <a:extLst>
              <a:ext uri="{FF2B5EF4-FFF2-40B4-BE49-F238E27FC236}">
                <a16:creationId xmlns:a16="http://schemas.microsoft.com/office/drawing/2014/main" id="{BBF04D2C-FF45-7C3C-554E-8452234FEB4C}"/>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782638" y="1779233"/>
            <a:ext cx="6364287" cy="4681538"/>
          </a:xfrm>
        </p:spPr>
      </p:pic>
      <p:sp>
        <p:nvSpPr>
          <p:cNvPr id="8" name="TextBox 7">
            <a:extLst>
              <a:ext uri="{FF2B5EF4-FFF2-40B4-BE49-F238E27FC236}">
                <a16:creationId xmlns:a16="http://schemas.microsoft.com/office/drawing/2014/main" id="{61383C73-D325-E3F2-A30F-04E7D72D621A}"/>
              </a:ext>
            </a:extLst>
          </p:cNvPr>
          <p:cNvSpPr txBox="1"/>
          <p:nvPr/>
        </p:nvSpPr>
        <p:spPr>
          <a:xfrm>
            <a:off x="2220956" y="3078481"/>
            <a:ext cx="3515000" cy="1631216"/>
          </a:xfrm>
          <a:prstGeom prst="rect">
            <a:avLst/>
          </a:prstGeom>
          <a:noFill/>
          <a:effectLst>
            <a:outerShdw blurRad="50800" dist="38100" dir="2700000" algn="tl" rotWithShape="0">
              <a:prstClr val="black">
                <a:alpha val="40000"/>
              </a:prstClr>
            </a:outerShdw>
          </a:effectLst>
        </p:spPr>
        <p:txBody>
          <a:bodyPr wrap="square">
            <a:spAutoFit/>
          </a:bodyPr>
          <a:lstStyle/>
          <a:p>
            <a:pPr algn="ctr" eaLnBrk="1" fontAlgn="auto" hangingPunct="1">
              <a:spcBef>
                <a:spcPts val="0"/>
              </a:spcBef>
              <a:spcAft>
                <a:spcPts val="0"/>
              </a:spcAft>
              <a:defRPr/>
            </a:pPr>
            <a:r>
              <a:rPr lang="en-US" sz="10000" b="1" spc="-300">
                <a:solidFill>
                  <a:schemeClr val="bg1"/>
                </a:solidFill>
                <a:latin typeface="Roboto" panose="02000000000000000000" pitchFamily="2" charset="0"/>
                <a:ea typeface="Roboto" panose="02000000000000000000" pitchFamily="2" charset="0"/>
                <a:cs typeface="Times New Roman" panose="02020603050405020304" pitchFamily="18" charset="0"/>
              </a:rPr>
              <a:t>86%</a:t>
            </a:r>
            <a:endParaRPr lang="en-US" sz="10000" spc="-300">
              <a:solidFill>
                <a:schemeClr val="bg1"/>
              </a:solidFill>
              <a:latin typeface="+mn-lt"/>
            </a:endParaRPr>
          </a:p>
        </p:txBody>
      </p:sp>
      <p:sp>
        <p:nvSpPr>
          <p:cNvPr id="9" name="TextBox 19">
            <a:extLst>
              <a:ext uri="{FF2B5EF4-FFF2-40B4-BE49-F238E27FC236}">
                <a16:creationId xmlns:a16="http://schemas.microsoft.com/office/drawing/2014/main" id="{F1D5952D-6AAD-58D5-DF64-5537835C127F}"/>
              </a:ext>
            </a:extLst>
          </p:cNvPr>
          <p:cNvSpPr txBox="1">
            <a:spLocks noChangeArrowheads="1"/>
          </p:cNvSpPr>
          <p:nvPr/>
        </p:nvSpPr>
        <p:spPr bwMode="auto">
          <a:xfrm>
            <a:off x="2459904" y="4387260"/>
            <a:ext cx="2890930" cy="709168"/>
          </a:xfrm>
          <a:prstGeom prst="rect">
            <a:avLst/>
          </a:prstGeom>
          <a:noFill/>
          <a:ln>
            <a:noFill/>
          </a:ln>
          <a:effectLst>
            <a:outerShdw blurRad="50800" dist="47616" dir="2700000" algn="tl" rotWithShape="0">
              <a:prstClr val="black">
                <a:alpha val="26348"/>
              </a:prstClr>
            </a:outerShdw>
          </a:effectLst>
        </p:spPr>
        <p:txBody>
          <a:bodyPr wrap="square" lIns="91440" tIns="91440" rIns="91440" bIns="45720"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2200"/>
              </a:lnSpc>
              <a:spcBef>
                <a:spcPct val="0"/>
              </a:spcBef>
              <a:buFontTx/>
              <a:buNone/>
            </a:pPr>
            <a:r>
              <a:rPr lang="en-US" altLang="en-US" sz="2400">
                <a:solidFill>
                  <a:schemeClr val="bg1"/>
                </a:solidFill>
                <a:latin typeface="Roboto"/>
                <a:ea typeface="Roboto"/>
                <a:cs typeface="Times New Roman"/>
              </a:rPr>
              <a:t>OF MEALS ARE</a:t>
            </a:r>
            <a:br>
              <a:rPr lang="en-US" altLang="en-US" sz="2400">
                <a:latin typeface="Roboto"/>
                <a:ea typeface="Roboto"/>
                <a:cs typeface="Times New Roman"/>
              </a:rPr>
            </a:br>
            <a:r>
              <a:rPr lang="en-US" altLang="en-US" sz="2400">
                <a:solidFill>
                  <a:schemeClr val="bg1"/>
                </a:solidFill>
                <a:latin typeface="Roboto"/>
                <a:ea typeface="Roboto"/>
                <a:cs typeface="Times New Roman"/>
              </a:rPr>
              <a:t>MADE AT HOME</a:t>
            </a:r>
            <a:r>
              <a:rPr lang="en-US" altLang="en-US" sz="2000" baseline="30000">
                <a:solidFill>
                  <a:schemeClr val="bg1"/>
                </a:solidFill>
                <a:latin typeface="Roboto"/>
                <a:ea typeface="Roboto"/>
                <a:cs typeface="Times New Roman"/>
              </a:rPr>
              <a:t>*</a:t>
            </a:r>
            <a:endParaRPr lang="en-US" altLang="en-US" sz="2000" baseline="30000">
              <a:solidFill>
                <a:schemeClr val="bg1"/>
              </a:solidFill>
              <a:ea typeface="Roboto" panose="02000000000000000000" pitchFamily="2" charset="0"/>
              <a:cs typeface="Times New Roman" panose="02020603050405020304" pitchFamily="18" charset="0"/>
            </a:endParaRPr>
          </a:p>
        </p:txBody>
      </p:sp>
      <p:sp>
        <p:nvSpPr>
          <p:cNvPr id="6" name="TextBox 3">
            <a:extLst>
              <a:ext uri="{FF2B5EF4-FFF2-40B4-BE49-F238E27FC236}">
                <a16:creationId xmlns:a16="http://schemas.microsoft.com/office/drawing/2014/main" id="{C0C3B411-6ECB-9653-BB78-8793976DE041}"/>
              </a:ext>
            </a:extLst>
          </p:cNvPr>
          <p:cNvSpPr txBox="1">
            <a:spLocks noChangeArrowheads="1"/>
          </p:cNvSpPr>
          <p:nvPr/>
        </p:nvSpPr>
        <p:spPr bwMode="auto">
          <a:xfrm>
            <a:off x="780577" y="6536603"/>
            <a:ext cx="70752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indent="0">
              <a:lnSpc>
                <a:spcPct val="100000"/>
              </a:lnSpc>
              <a:spcBef>
                <a:spcPct val="0"/>
              </a:spcBef>
              <a:buNone/>
            </a:pPr>
            <a:r>
              <a:rPr lang="en-US" altLang="en-US" sz="1000" i="1">
                <a:solidFill>
                  <a:srgbClr val="000000"/>
                </a:solidFill>
                <a:latin typeface="Roboto"/>
                <a:ea typeface="Roboto"/>
                <a:cs typeface="Times New Roman"/>
              </a:rPr>
              <a:t>*</a:t>
            </a:r>
            <a:r>
              <a:rPr lang="en" sz="1100" i="1" err="1">
                <a:solidFill>
                  <a:srgbClr val="000000"/>
                </a:solidFill>
                <a:latin typeface="Roboto"/>
                <a:ea typeface="Roboto"/>
                <a:cs typeface="Roboto"/>
              </a:rPr>
              <a:t>Circana</a:t>
            </a:r>
            <a:r>
              <a:rPr lang="en" sz="1100" i="1">
                <a:solidFill>
                  <a:srgbClr val="000000"/>
                </a:solidFill>
                <a:latin typeface="Roboto"/>
                <a:ea typeface="Roboto"/>
                <a:cs typeface="Roboto"/>
              </a:rPr>
              <a:t>, Top Trends in Fresh 2024 Webinar, May 2024.</a:t>
            </a:r>
            <a:endParaRPr lang="en-US" sz="1000" i="1">
              <a:solidFill>
                <a:srgbClr val="000000"/>
              </a:solidFill>
              <a:ea typeface="Calibri" panose="020F0502020204030204" pitchFamily="34" charset="0"/>
              <a:cs typeface="Calibri" panose="020F0502020204030204" pitchFamily="34" charset="0"/>
            </a:endParaRPr>
          </a:p>
          <a:p>
            <a:pPr>
              <a:lnSpc>
                <a:spcPct val="100000"/>
              </a:lnSpc>
              <a:spcBef>
                <a:spcPct val="0"/>
              </a:spcBef>
            </a:pPr>
            <a:endParaRPr lang="en-US" altLang="en-US" sz="1600">
              <a:solidFill>
                <a:srgbClr val="000000"/>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6432275"/>
      </p:ext>
    </p:extLst>
  </p:cSld>
  <p:clrMapOvr>
    <a:masterClrMapping/>
  </p:clrMapOvr>
</p:sld>
</file>

<file path=ppt/theme/theme1.xml><?xml version="1.0" encoding="utf-8"?>
<a:theme xmlns:a="http://schemas.openxmlformats.org/drawingml/2006/main" name="Office Theme">
  <a:themeElements>
    <a:clrScheme name="Carlton Farms">
      <a:dk1>
        <a:srgbClr val="000000"/>
      </a:dk1>
      <a:lt1>
        <a:srgbClr val="FFFFFF"/>
      </a:lt1>
      <a:dk2>
        <a:srgbClr val="231F20"/>
      </a:dk2>
      <a:lt2>
        <a:srgbClr val="F4ECE1"/>
      </a:lt2>
      <a:accent1>
        <a:srgbClr val="EF3024"/>
      </a:accent1>
      <a:accent2>
        <a:srgbClr val="FFF4D0"/>
      </a:accent2>
      <a:accent3>
        <a:srgbClr val="A5A5A5"/>
      </a:accent3>
      <a:accent4>
        <a:srgbClr val="EF3024"/>
      </a:accent4>
      <a:accent5>
        <a:srgbClr val="BC9B69"/>
      </a:accent5>
      <a:accent6>
        <a:srgbClr val="FFF4D0"/>
      </a:accent6>
      <a:hlink>
        <a:srgbClr val="EF3024"/>
      </a:hlink>
      <a:folHlink>
        <a:srgbClr val="FFF4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9dbf4f0-8aad-4cae-87b4-28d381a29768" xsi:nil="true"/>
    <TaxCatchAll xmlns="a54701f6-876b-4337-a24e-543e1bd311e6" xsi:nil="true"/>
    <lcf76f155ced4ddcb4097134ff3c332f xmlns="79dbf4f0-8aad-4cae-87b4-28d381a2976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34E76B517078439B2572D49469D303" ma:contentTypeVersion="20" ma:contentTypeDescription="Create a new document." ma:contentTypeScope="" ma:versionID="f577834200fc368eb3bed370e1d67928">
  <xsd:schema xmlns:xsd="http://www.w3.org/2001/XMLSchema" xmlns:xs="http://www.w3.org/2001/XMLSchema" xmlns:p="http://schemas.microsoft.com/office/2006/metadata/properties" xmlns:ns2="79dbf4f0-8aad-4cae-87b4-28d381a29768" xmlns:ns3="a54701f6-876b-4337-a24e-543e1bd311e6" targetNamespace="http://schemas.microsoft.com/office/2006/metadata/properties" ma:root="true" ma:fieldsID="08c7b9c7e459ee75fee868a0416b4eab" ns2:_="" ns3:_="">
    <xsd:import namespace="79dbf4f0-8aad-4cae-87b4-28d381a29768"/>
    <xsd:import namespace="a54701f6-876b-4337-a24e-543e1bd311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dbf4f0-8aad-4cae-87b4-28d381a297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db11d44-7bb4-4992-b281-b9b3f78c22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4701f6-876b-4337-a24e-543e1bd311e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3bed9da-1518-4688-be5a-2028fa3eb8eb}" ma:internalName="TaxCatchAll" ma:showField="CatchAllData" ma:web="a54701f6-876b-4337-a24e-543e1bd311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BF3A46-625D-42A4-93DA-7955C3A497C7}">
  <ds:schemaRefs>
    <ds:schemaRef ds:uri="79dbf4f0-8aad-4cae-87b4-28d381a29768"/>
    <ds:schemaRef ds:uri="a54701f6-876b-4337-a24e-543e1bd311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0970719-4346-44C5-AB42-147414FBA7AD}">
  <ds:schemaRefs>
    <ds:schemaRef ds:uri="http://schemas.microsoft.com/sharepoint/v3/contenttype/forms"/>
  </ds:schemaRefs>
</ds:datastoreItem>
</file>

<file path=customXml/itemProps3.xml><?xml version="1.0" encoding="utf-8"?>
<ds:datastoreItem xmlns:ds="http://schemas.openxmlformats.org/officeDocument/2006/customXml" ds:itemID="{5609FBB6-A0E1-4E68-B065-5626CD572116}">
  <ds:schemaRefs>
    <ds:schemaRef ds:uri="79dbf4f0-8aad-4cae-87b4-28d381a29768"/>
    <ds:schemaRef ds:uri="a54701f6-876b-4337-a24e-543e1bd311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18</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CONSUMER  CONVENIENCE IS KEY.</vt:lpstr>
      <vt:lpstr>GROUND MEAT  SHOWS GROWTH.</vt:lpstr>
      <vt:lpstr>BOLD FLAVOR GOES  BEYOND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Sarah Crain</dc:creator>
  <cp:keywords/>
  <dc:description/>
  <cp:revision>1</cp:revision>
  <dcterms:created xsi:type="dcterms:W3CDTF">2024-06-18T20:22:50Z</dcterms:created>
  <dcterms:modified xsi:type="dcterms:W3CDTF">2024-06-25T21:48:03Z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0x0101000E34E76B517078439B2572D49469D303</vt:lpwstr>
  </property>
  <property fmtid="{D5CDD505-2E9C-101B-9397-08002B2CF9AE}" pid="3" name="MediaServiceImageTags">
    <vt:lpwstr/>
  </property>
</Properties>
</file>